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</p:sldIdLst>
  <p:sldSz cx="9144000" cy="6858000" type="screen4x3"/>
  <p:notesSz cx="6858000" cy="9144000"/>
  <p:embeddedFontLst>
    <p:embeddedFont>
      <p:font typeface="Marcellus" panose="020B0604020202020204" charset="0"/>
      <p:regular r:id="rId197"/>
    </p:embeddedFont>
    <p:embeddedFont>
      <p:font typeface="Fira Sans" panose="020B0604020202020204" charset="0"/>
      <p:regular r:id="rId198"/>
      <p:bold r:id="rId199"/>
      <p:italic r:id="rId200"/>
      <p:boldItalic r:id="rId201"/>
    </p:embeddedFont>
    <p:embeddedFont>
      <p:font typeface="Tahoma" panose="020B0604030504040204" pitchFamily="34" charset="0"/>
      <p:regular r:id="rId202"/>
      <p:bold r:id="rId203"/>
    </p:embeddedFont>
    <p:embeddedFont>
      <p:font typeface="Calibri" panose="020F0502020204030204" pitchFamily="34" charset="0"/>
      <p:regular r:id="rId204"/>
      <p:bold r:id="rId205"/>
      <p:italic r:id="rId206"/>
      <p:boldItalic r:id="rId2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8" roundtripDataSignature="AMtx7mg71M6hHGSZhWW9kPtWONS4CdDH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EE15B99-9A4D-45EB-80C9-27A522DBBC64}">
  <a:tblStyle styleId="{CEE15B99-9A4D-45EB-80C9-27A522DBBC6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font" Target="fonts/font1.fntdata"/><Relationship Id="rId206" Type="http://schemas.openxmlformats.org/officeDocument/2006/relationships/font" Target="fonts/font10.fntdata"/><Relationship Id="rId201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2.fntdata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font" Target="fonts/font6.fntdata"/><Relationship Id="rId207" Type="http://schemas.openxmlformats.org/officeDocument/2006/relationships/font" Target="fonts/font1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font" Target="fonts/font3.fntdata"/><Relationship Id="rId203" Type="http://schemas.openxmlformats.org/officeDocument/2006/relationships/font" Target="fonts/font7.fntdata"/><Relationship Id="rId208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font" Target="fonts/font4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8746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6" name="Google Shape;956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4" name="Google Shape;964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2" name="Google Shape;972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0" name="Google Shape;980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9" name="Google Shape;989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8" name="Google Shape;998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7" name="Google Shape;1297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7" name="Google Shape;1317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3" name="Google Shape;1393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8" name="Google Shape;1418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170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3" name="Google Shape;1523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4" name="Google Shape;1524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0" name="Google Shape;1540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8" name="Google Shape;1548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7" name="Google Shape;1557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3" name="Google Shape;1573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2" name="Google Shape;1582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0" name="Google Shape;1660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8" name="Google Shape;1668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6" name="Google Shape;1676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5" name="Google Shape;1685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3" name="Google Shape;1693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1" name="Google Shape;1701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9" name="Google Shape;170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0" name="Google Shape;1710;p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191</a:t>
            </a:fld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8" name="Google Shape;1718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6" name="Google Shape;1726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4" name="Google Shape;17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6" name="Google Shape;676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4" name="Google Shape;684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2" name="Google Shape;692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1" name="Google Shape;701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9" name="Google Shape;70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74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9" name="Google Shape;71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5" name="Google Shape;735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3" name="Google Shape;743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2" name="Google Shape;75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0" name="Google Shape;760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8" name="Google Shape;768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7" name="Google Shape;777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Google Shape;778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4" name="Google Shape;794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3" name="Google Shape;803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2" name="Google Shape;812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1" name="Google Shape;821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9" name="Google Shape;829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7" name="Google Shape;837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5" name="Google Shape;845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5" name="Google Shape;895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2" name="Google Shape;912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1" name="Google Shape;921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0" name="Google Shape;930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9" name="Google Shape;939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8" name="Google Shape;948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  <a:defRPr sz="3600" b="0" i="0" u="none" strike="noStrike" cap="none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1-</a:t>
            </a: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2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2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  <a:defRPr sz="3600" b="0" i="0" u="none" strike="noStrike" cap="none">
                <a:solidFill>
                  <a:srgbClr val="930B0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body" idx="1"/>
          </p:nvPr>
        </p:nvSpPr>
        <p:spPr>
          <a:xfrm>
            <a:off x="655370" y="1189973"/>
            <a:ext cx="8248389" cy="489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55A11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4427"/>
              </a:buClr>
              <a:buSzPts val="1400"/>
              <a:buFont typeface="Times New Roman"/>
              <a:buChar char="−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body" idx="1"/>
          </p:nvPr>
        </p:nvSpPr>
        <p:spPr>
          <a:xfrm>
            <a:off x="681575" y="1606006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body" idx="2"/>
          </p:nvPr>
        </p:nvSpPr>
        <p:spPr>
          <a:xfrm>
            <a:off x="803704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3"/>
          </p:nvPr>
        </p:nvSpPr>
        <p:spPr>
          <a:xfrm>
            <a:off x="4803013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4"/>
          </p:nvPr>
        </p:nvSpPr>
        <p:spPr>
          <a:xfrm>
            <a:off x="4803013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/>
        </p:nvSpPr>
        <p:spPr>
          <a:xfrm>
            <a:off x="1148443" y="294320"/>
            <a:ext cx="6847115" cy="7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2"/>
          <p:cNvSpPr txBox="1"/>
          <p:nvPr/>
        </p:nvSpPr>
        <p:spPr>
          <a:xfrm>
            <a:off x="324390" y="6373654"/>
            <a:ext cx="14559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2/10/2023</a:t>
            </a:r>
            <a:endParaRPr sz="14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22"/>
          <p:cNvSpPr txBox="1"/>
          <p:nvPr/>
        </p:nvSpPr>
        <p:spPr>
          <a:xfrm>
            <a:off x="8240198" y="6347051"/>
            <a:ext cx="6014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 sz="1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" name="Google Shape;13;p22"/>
          <p:cNvCxnSpPr/>
          <p:nvPr/>
        </p:nvCxnSpPr>
        <p:spPr>
          <a:xfrm>
            <a:off x="173929" y="524443"/>
            <a:ext cx="15020" cy="587387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14;p22"/>
          <p:cNvCxnSpPr/>
          <p:nvPr/>
        </p:nvCxnSpPr>
        <p:spPr>
          <a:xfrm>
            <a:off x="8958782" y="135448"/>
            <a:ext cx="14374" cy="610095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15;p22"/>
          <p:cNvCxnSpPr/>
          <p:nvPr/>
        </p:nvCxnSpPr>
        <p:spPr>
          <a:xfrm>
            <a:off x="429274" y="135448"/>
            <a:ext cx="853669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6;p22"/>
          <p:cNvCxnSpPr/>
          <p:nvPr/>
        </p:nvCxnSpPr>
        <p:spPr>
          <a:xfrm rot="-5400000" flipH="1">
            <a:off x="162549" y="6424715"/>
            <a:ext cx="293100" cy="240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7;p22"/>
          <p:cNvCxnSpPr/>
          <p:nvPr/>
        </p:nvCxnSpPr>
        <p:spPr>
          <a:xfrm rot="5400000">
            <a:off x="8611957" y="6330007"/>
            <a:ext cx="454800" cy="26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" name="Google Shape;18;p2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54" y="135448"/>
            <a:ext cx="425219" cy="672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29588" y="135448"/>
            <a:ext cx="153343" cy="530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2" descr="A close up of a sig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321645" y="6043825"/>
            <a:ext cx="651512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2" descr="A picture containing drawing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54" y="6214968"/>
            <a:ext cx="1991676" cy="66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5400000">
            <a:off x="4987623" y="3550281"/>
            <a:ext cx="385984" cy="628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rot="5400000">
            <a:off x="5093663" y="3283949"/>
            <a:ext cx="173904" cy="628205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beros_(protocol)#cite_note-10" TargetMode="Externa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Kerberos_(protocol)#cite_note-11" TargetMode="Externa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it.edu/Kerberos/krb5-1.5/krb5-1.5.4/doc/krb5-admin/Clock-Skew.html" TargetMode="External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Key_distribution_center" TargetMode="Externa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onis.com/blog/kerberos-how-to-stop-golden-tickets/?hsLang=en" TargetMode="Externa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aronis.com/blog/kerberos-attack-silver-ticket/?hsLang=en" TargetMode="Externa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komodoplatform.com/en/academy/sha-512/#blockchain-projects-that-use-the-sha-512-algorithm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modoplatform.com/en/academy/sha-512/#kcash-kcash-" TargetMode="External"/><Relationship Id="rId5" Type="http://schemas.openxmlformats.org/officeDocument/2006/relationships/hyperlink" Target="https://komodoplatform.com/en/academy/sha-512/#lbry-credits-lbc-" TargetMode="External"/><Relationship Id="rId4" Type="http://schemas.openxmlformats.org/officeDocument/2006/relationships/hyperlink" Target="https://komodoplatform.com/en/academy/sha-512/#bitshares-bts-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ptizmo.com/hc/en-us/articles/360043819933-What-is-the-SHA-512-hash-algorithm-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755576" y="66611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Marcellus"/>
              <a:buNone/>
            </a:pPr>
            <a:r>
              <a:rPr lang="en-IN" sz="54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Message Authentication and </a:t>
            </a:r>
            <a:br>
              <a:rPr lang="en-IN" sz="54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</a:br>
            <a:r>
              <a:rPr lang="en-IN" sz="54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Digital Signatures</a:t>
            </a:r>
            <a:endParaRPr sz="5400">
              <a:solidFill>
                <a:srgbClr val="C0000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1115616" y="3676315"/>
            <a:ext cx="773433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n-IN" sz="200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Ms. Swati Mali</a:t>
            </a:r>
            <a:endParaRPr sz="2000">
              <a:solidFill>
                <a:srgbClr val="262626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/>
              <a:t>swatimali@somaiya.edu</a:t>
            </a:r>
            <a:endParaRPr sz="2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n-IN" sz="200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Assistant Professor,  Department of Computer Engineering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n-IN" sz="200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K. J. Somaiya College of Engineering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n-IN" sz="200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Somaiya Vidyavihar University</a:t>
            </a:r>
            <a:endParaRPr/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" y="2220"/>
            <a:ext cx="425219" cy="685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673" y="0"/>
            <a:ext cx="157258" cy="544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 descr="A picture containing draw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930" y="2219"/>
            <a:ext cx="1991676" cy="663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Outline</a:t>
            </a:r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Using encryption for message Authentication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Hash functions, requirements, attacks, designs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Hash based authentication methods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MAC</a:t>
            </a:r>
            <a:endParaRPr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en-IN"/>
              <a:t>HMAC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SHA, </a:t>
            </a:r>
            <a:r>
              <a:rPr lang="en-IN">
                <a:solidFill>
                  <a:srgbClr val="A5A5A5"/>
                </a:solidFill>
              </a:rPr>
              <a:t>MD5</a:t>
            </a:r>
            <a:endParaRPr>
              <a:solidFill>
                <a:srgbClr val="A5A5A5"/>
              </a:solidFill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2400"/>
              <a:buChar char="o"/>
            </a:pPr>
            <a:r>
              <a:rPr lang="en-IN">
                <a:solidFill>
                  <a:srgbClr val="A5A5A5"/>
                </a:solidFill>
              </a:rPr>
              <a:t>MAC Implementation - DAA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76" name="Google Shape;176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2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MAC Based on block ciphers</a:t>
            </a:r>
            <a:endParaRPr/>
          </a:p>
        </p:txBody>
      </p:sp>
      <p:sp>
        <p:nvSpPr>
          <p:cNvPr id="959" name="Google Shape;959;p12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Data Authentication Algorithm (DAA)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>
                <a:solidFill>
                  <a:srgbClr val="A5A5A5"/>
                </a:solidFill>
              </a:rPr>
              <a:t>Cipher based Message Authentication Code (CMAC)</a:t>
            </a:r>
            <a:endParaRPr>
              <a:solidFill>
                <a:srgbClr val="A5A5A5"/>
              </a:solidFill>
            </a:endParaRPr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960" name="Google Shape;960;p1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100</a:t>
            </a:fld>
            <a:endParaRPr/>
          </a:p>
        </p:txBody>
      </p:sp>
      <p:sp>
        <p:nvSpPr>
          <p:cNvPr id="961" name="Google Shape;961;p1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DAA</a:t>
            </a:r>
            <a:endParaRPr/>
          </a:p>
        </p:txBody>
      </p:sp>
      <p:sp>
        <p:nvSpPr>
          <p:cNvPr id="967" name="Google Shape;967;p12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 Data Authentication Algorithm (DAA) is a former U.S. government standard for producing cryptographic MACs.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DAA was withdrawn in September 2008.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 algorithm is not considered secure by today's standards.</a:t>
            </a:r>
            <a:endParaRPr baseline="3000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According to the standard, a code produced by the DAA is called a Data Authentication Code (DAC).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 algorithm chain encrypts the data, with the last cipher block truncated and used as the DAC.</a:t>
            </a:r>
            <a:endParaRPr/>
          </a:p>
        </p:txBody>
      </p:sp>
      <p:sp>
        <p:nvSpPr>
          <p:cNvPr id="968" name="Google Shape;968;p1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101</a:t>
            </a:fld>
            <a:endParaRPr/>
          </a:p>
        </p:txBody>
      </p:sp>
      <p:sp>
        <p:nvSpPr>
          <p:cNvPr id="969" name="Google Shape;969;p1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975" name="Google Shape;975;p12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Data Authentication Algorithm (DAA) widely used MAC based on DES-CBC (Cipher block chaining)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The message to be authenticated is grouped into contiguous 64-bit blocks: D1,D2,…,DN.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The final block is padded on the right with zeros to form a full 64-bit block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Using DES encryption algorithm E and a secret key K, Data Authentication Code (DAC) is calculated.</a:t>
            </a: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976" name="Google Shape;976;p1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102</a:t>
            </a:fld>
            <a:endParaRPr/>
          </a:p>
        </p:txBody>
      </p:sp>
      <p:sp>
        <p:nvSpPr>
          <p:cNvPr id="977" name="Google Shape;977;p1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2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Digital Authentication Algo (DAA) working</a:t>
            </a:r>
            <a:endParaRPr/>
          </a:p>
        </p:txBody>
      </p:sp>
      <p:sp>
        <p:nvSpPr>
          <p:cNvPr id="983" name="Google Shape;983;p12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984" name="Google Shape;984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788" y="1343025"/>
            <a:ext cx="7972425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103</a:t>
            </a:fld>
            <a:endParaRPr/>
          </a:p>
        </p:txBody>
      </p:sp>
      <p:sp>
        <p:nvSpPr>
          <p:cNvPr id="986" name="Google Shape;986;p1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2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DAA</a:t>
            </a:r>
            <a:endParaRPr/>
          </a:p>
        </p:txBody>
      </p:sp>
      <p:sp>
        <p:nvSpPr>
          <p:cNvPr id="992" name="Google Shape;992;p12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993" name="Google Shape;993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412776"/>
            <a:ext cx="6912768" cy="443549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104</a:t>
            </a:fld>
            <a:endParaRPr/>
          </a:p>
        </p:txBody>
      </p:sp>
      <p:sp>
        <p:nvSpPr>
          <p:cNvPr id="995" name="Google Shape;995;p1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2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Reading Assignment</a:t>
            </a:r>
            <a:endParaRPr/>
          </a:p>
        </p:txBody>
      </p:sp>
      <p:sp>
        <p:nvSpPr>
          <p:cNvPr id="1001" name="Google Shape;1001;p12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MAC Vs DAA</a:t>
            </a:r>
            <a:endParaRPr/>
          </a:p>
        </p:txBody>
      </p:sp>
      <p:sp>
        <p:nvSpPr>
          <p:cNvPr id="1002" name="Google Shape;1002;p1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105</a:t>
            </a:fld>
            <a:endParaRPr/>
          </a:p>
        </p:txBody>
      </p:sp>
      <p:sp>
        <p:nvSpPr>
          <p:cNvPr id="1003" name="Google Shape;1003;p1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>
                <a:solidFill>
                  <a:srgbClr val="C00000"/>
                </a:solidFill>
              </a:rPr>
              <a:t>MD5</a:t>
            </a:r>
            <a:endParaRPr/>
          </a:p>
        </p:txBody>
      </p:sp>
      <p:sp>
        <p:nvSpPr>
          <p:cNvPr id="1009" name="Google Shape;1009;p127"/>
          <p:cNvSpPr txBox="1"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IN"/>
              <a:t>Reading Assignment</a:t>
            </a:r>
            <a:endParaRPr/>
          </a:p>
        </p:txBody>
      </p:sp>
      <p:sp>
        <p:nvSpPr>
          <p:cNvPr id="1010" name="Google Shape;1010;p127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Ms. Swati Mali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27"/>
          <p:cNvSpPr txBox="1">
            <a:spLocks noGrp="1"/>
          </p:cNvSpPr>
          <p:nvPr>
            <p:ph type="sldNum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2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MD5</a:t>
            </a:r>
            <a:endParaRPr/>
          </a:p>
        </p:txBody>
      </p:sp>
      <p:sp>
        <p:nvSpPr>
          <p:cNvPr id="1017" name="Google Shape;1017;p12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A cryptographic hash function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commonly used to verify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DATA integrity and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Generate checksums.</a:t>
            </a:r>
            <a:endParaRPr/>
          </a:p>
          <a:p>
            <a:pPr marL="533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Char char="•"/>
            </a:pPr>
            <a:r>
              <a:rPr lang="en-IN"/>
              <a:t>Steps:</a:t>
            </a:r>
            <a:endParaRPr/>
          </a:p>
          <a:p>
            <a:pPr marL="9906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Input Padding</a:t>
            </a:r>
            <a:endParaRPr/>
          </a:p>
          <a:p>
            <a:pPr marL="9906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Dividing input into blocks</a:t>
            </a:r>
            <a:endParaRPr/>
          </a:p>
          <a:p>
            <a:pPr marL="9906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IV initialization</a:t>
            </a:r>
            <a:endParaRPr/>
          </a:p>
          <a:p>
            <a:pPr marL="9906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Block processing</a:t>
            </a:r>
            <a:endParaRPr/>
          </a:p>
          <a:p>
            <a:pPr marL="9906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Update hash</a:t>
            </a:r>
            <a:endParaRPr/>
          </a:p>
          <a:p>
            <a:pPr marL="9906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Final hash</a:t>
            </a:r>
            <a:endParaRPr/>
          </a:p>
          <a:p>
            <a:pPr marL="9906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endParaRPr/>
          </a:p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en-IN"/>
              <a:t>	</a:t>
            </a:r>
            <a:endParaRPr/>
          </a:p>
        </p:txBody>
      </p:sp>
      <p:sp>
        <p:nvSpPr>
          <p:cNvPr id="1018" name="Google Shape;1018;p1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107</a:t>
            </a:fld>
            <a:endParaRPr/>
          </a:p>
        </p:txBody>
      </p:sp>
      <p:sp>
        <p:nvSpPr>
          <p:cNvPr id="1019" name="Google Shape;1019;p1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2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MD 5 working</a:t>
            </a:r>
            <a:endParaRPr/>
          </a:p>
        </p:txBody>
      </p:sp>
      <p:sp>
        <p:nvSpPr>
          <p:cNvPr id="1025" name="Google Shape;1025;p12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78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IN"/>
              <a:t>Message Input: a text string, a file, or any other set of binary data.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IN"/>
              <a:t>Padding: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MD5 works on 512-bit (64-byte) blocks of data.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Padding ensures that the data can be divided into fixed-size blocks.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IN"/>
              <a:t>Dividing the Message: The padded message is divided into 512-bit blocks. 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IN"/>
              <a:t>Initialize Constants: </a:t>
            </a:r>
            <a:endParaRPr/>
          </a:p>
          <a:p>
            <a:pPr marL="10223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MD5 uses a set of constants to mix and transform data during the hashing process. </a:t>
            </a:r>
            <a:endParaRPr/>
          </a:p>
          <a:p>
            <a:pPr marL="10223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These constants are predefined within the MD5 algorithm.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IN"/>
              <a:t>Initialization Vector (IV): predefined hexadecimal numbers. </a:t>
            </a:r>
            <a:endParaRPr/>
          </a:p>
        </p:txBody>
      </p:sp>
      <p:sp>
        <p:nvSpPr>
          <p:cNvPr id="1026" name="Google Shape;1026;p1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108</a:t>
            </a:fld>
            <a:endParaRPr/>
          </a:p>
        </p:txBody>
      </p:sp>
      <p:sp>
        <p:nvSpPr>
          <p:cNvPr id="1027" name="Google Shape;1027;p1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30"/>
          <p:cNvSpPr txBox="1">
            <a:spLocks noGrp="1"/>
          </p:cNvSpPr>
          <p:nvPr>
            <p:ph type="ftr" idx="11"/>
          </p:nvPr>
        </p:nvSpPr>
        <p:spPr>
          <a:xfrm>
            <a:off x="2047008" y="6356351"/>
            <a:ext cx="4213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Image Courtesy: Geekforgeeks.com</a:t>
            </a:r>
            <a:endParaRPr/>
          </a:p>
        </p:txBody>
      </p:sp>
      <p:sp>
        <p:nvSpPr>
          <p:cNvPr id="1033" name="Google Shape;1033;p1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109</a:t>
            </a:fld>
            <a:endParaRPr/>
          </a:p>
        </p:txBody>
      </p:sp>
      <p:sp>
        <p:nvSpPr>
          <p:cNvPr id="1034" name="Google Shape;1034;p13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MD5 Working</a:t>
            </a:r>
            <a:endParaRPr/>
          </a:p>
        </p:txBody>
      </p:sp>
      <p:sp>
        <p:nvSpPr>
          <p:cNvPr id="1035" name="Google Shape;1035;p13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036" name="Google Shape;1036;p130" descr="Lightbo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519545"/>
            <a:ext cx="8988425" cy="53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 u="sng"/>
              <a:t>Symmetric</a:t>
            </a:r>
            <a:r>
              <a:rPr lang="en-IN"/>
              <a:t> Encryption for message Authentication</a:t>
            </a:r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Assume only sender and receiver share a key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Single key for both encryption and decryption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Sender encrypts plaintext using the receiver’s secret key, which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can be later used by the receiver to decrypt the ciphertext.</a:t>
            </a:r>
            <a:endParaRPr/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766" y="4154557"/>
            <a:ext cx="8913234" cy="17114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3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MD 5 working</a:t>
            </a:r>
            <a:endParaRPr/>
          </a:p>
        </p:txBody>
      </p:sp>
      <p:sp>
        <p:nvSpPr>
          <p:cNvPr id="1042" name="Google Shape;1042;p13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6. Processing Blocks: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Each block is processed one at a time.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Block is divided into 32-bit words.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Each block undergoes multiple rounds (usually 64 rounds).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Each round contains: </a:t>
            </a:r>
            <a:endParaRPr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en-IN"/>
              <a:t>bitwise and logical Operations: AND, OR, XOR, etc, modular addition, and specific logical functions.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Each round combines the previous round's result with the current block's data.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043" name="Google Shape;1043;p1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110</a:t>
            </a:fld>
            <a:endParaRPr/>
          </a:p>
        </p:txBody>
      </p:sp>
      <p:sp>
        <p:nvSpPr>
          <p:cNvPr id="1044" name="Google Shape;1044;p1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MD 5 working</a:t>
            </a:r>
            <a:endParaRPr/>
          </a:p>
        </p:txBody>
      </p:sp>
      <p:sp>
        <p:nvSpPr>
          <p:cNvPr id="1050" name="Google Shape;1050;p13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7. Updating the Hash: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As each block is processed, the hash value is updated.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 MD5 has four 32-bit variables (A, B, C, and D) that represent the current hash value.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 These variables are updated in each round of processing.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8. Final Hash: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Final hash value is a 128-bit (16-byte) hexadecimal number.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This value is often represented as a 32-character string of hexadecimal digits.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051" name="Google Shape;1051;p1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111</a:t>
            </a:fld>
            <a:endParaRPr/>
          </a:p>
        </p:txBody>
      </p:sp>
      <p:sp>
        <p:nvSpPr>
          <p:cNvPr id="1052" name="Google Shape;1052;p1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3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058" name="Google Shape;1058;p13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059" name="Google Shape;1059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023" y="129207"/>
            <a:ext cx="8352047" cy="58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112</a:t>
            </a:fld>
            <a:endParaRPr/>
          </a:p>
        </p:txBody>
      </p:sp>
      <p:sp>
        <p:nvSpPr>
          <p:cNvPr id="1061" name="Google Shape;1061;p1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3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The MD5 Compression Function</a:t>
            </a:r>
            <a:endParaRPr/>
          </a:p>
        </p:txBody>
      </p:sp>
      <p:sp>
        <p:nvSpPr>
          <p:cNvPr id="1067" name="Google Shape;1067;p13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Each iteration consists of 4 rounds of 16 steps each, each step processing 32-bits of the message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Each round processes all 512 of the input bits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4 round functions, 1 per round: F(X, Y, Z)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X,Y, Z are predefined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4 internal 32-bit registers store the current state of the algorithm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The internal registers are initialized to fixed constants</a:t>
            </a:r>
            <a:endParaRPr/>
          </a:p>
        </p:txBody>
      </p:sp>
      <p:sp>
        <p:nvSpPr>
          <p:cNvPr id="1068" name="Google Shape;1068;p1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113</a:t>
            </a:fld>
            <a:endParaRPr/>
          </a:p>
        </p:txBody>
      </p:sp>
      <p:sp>
        <p:nvSpPr>
          <p:cNvPr id="1069" name="Google Shape;1069;p1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MD 5 security</a:t>
            </a:r>
            <a:endParaRPr/>
          </a:p>
        </p:txBody>
      </p:sp>
      <p:sp>
        <p:nvSpPr>
          <p:cNvPr id="1075" name="Google Shape;1075;p13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MD5 has known vulnerabilities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is susceptible to collision attacks, where two different inputs can produce the same hash.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weaknesses make MD5 unsuitable for security-critical applications.</a:t>
            </a:r>
            <a:endParaRPr/>
          </a:p>
        </p:txBody>
      </p:sp>
      <p:sp>
        <p:nvSpPr>
          <p:cNvPr id="1076" name="Google Shape;1076;p1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114</a:t>
            </a:fld>
            <a:endParaRPr/>
          </a:p>
        </p:txBody>
      </p:sp>
      <p:sp>
        <p:nvSpPr>
          <p:cNvPr id="1077" name="Google Shape;1077;p1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3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MD 5 strengths</a:t>
            </a:r>
            <a:endParaRPr/>
          </a:p>
        </p:txBody>
      </p:sp>
      <p:sp>
        <p:nvSpPr>
          <p:cNvPr id="1083" name="Google Shape;1083;p13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 b="1"/>
              <a:t>Non-Cryptographic Use Cases</a:t>
            </a:r>
            <a:r>
              <a:rPr lang="en-IN"/>
              <a:t>: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/>
              <a:t>MD5 can still be suitable for non-security-sensitive applications where cryptographic strength is not a primary concern.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/>
              <a:t>E.g. checksums and data integrity verification where there is no malicious intent to manipulate the data.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 b="1"/>
              <a:t>Speed</a:t>
            </a:r>
            <a:r>
              <a:rPr lang="en-IN"/>
              <a:t>: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/>
              <a:t>MD5 is relatively fast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/>
              <a:t>advantageous in situations where performance is a significant consideration.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/>
              <a:t>It can still be used for quick data deduplication or indexing.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 b="1"/>
              <a:t>Legacy Systems</a:t>
            </a:r>
            <a:r>
              <a:rPr lang="en-IN"/>
              <a:t>: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/>
              <a:t>Some older systems may still use MD5 for compatibility reasons.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/>
              <a:t>While this is not ideal from a security perspective, it may be necessary to work with these systems.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None/>
            </a:pPr>
            <a:endParaRPr/>
          </a:p>
        </p:txBody>
      </p:sp>
      <p:sp>
        <p:nvSpPr>
          <p:cNvPr id="1084" name="Google Shape;1084;p1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115</a:t>
            </a:fld>
            <a:endParaRPr/>
          </a:p>
        </p:txBody>
      </p:sp>
      <p:sp>
        <p:nvSpPr>
          <p:cNvPr id="1085" name="Google Shape;1085;p13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3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Applications for Hash Functions</a:t>
            </a:r>
            <a:endParaRPr/>
          </a:p>
        </p:txBody>
      </p:sp>
      <p:sp>
        <p:nvSpPr>
          <p:cNvPr id="1091" name="Google Shape;1091;p13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Data Integrity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Downloading of large files often include the MD5 digest to verify the integrity of the file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Proof of Ownership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Publish the digest of a document describing a patent idea in the New York Times (“All the news that is fit to print”)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Digital Signatures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Digitally sign the digest of a message instead of the message to save computational time</a:t>
            </a:r>
            <a:endParaRPr/>
          </a:p>
        </p:txBody>
      </p:sp>
      <p:sp>
        <p:nvSpPr>
          <p:cNvPr id="1092" name="Google Shape;1092;p1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116</a:t>
            </a:fld>
            <a:endParaRPr/>
          </a:p>
        </p:txBody>
      </p:sp>
      <p:sp>
        <p:nvSpPr>
          <p:cNvPr id="1093" name="Google Shape;1093;p13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38"/>
          <p:cNvSpPr txBox="1">
            <a:spLocks noGrp="1"/>
          </p:cNvSpPr>
          <p:nvPr>
            <p:ph type="title"/>
          </p:nvPr>
        </p:nvSpPr>
        <p:spPr>
          <a:xfrm>
            <a:off x="415636" y="256380"/>
            <a:ext cx="8915399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 b="1"/>
              <a:t>Reading: How Secure are Hash Functions?</a:t>
            </a:r>
            <a:endParaRPr/>
          </a:p>
        </p:txBody>
      </p:sp>
      <p:sp>
        <p:nvSpPr>
          <p:cNvPr id="1099" name="Google Shape;1099;p13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Arial"/>
              <a:buChar char="•"/>
            </a:pPr>
            <a:r>
              <a:rPr lang="en-IN"/>
              <a:t>No hash function is collision free, but it usually takes extremely long to find a collision.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Arial"/>
              <a:buChar char="•"/>
            </a:pPr>
            <a:r>
              <a:rPr lang="en-IN"/>
              <a:t>Even if a hash function has never been broken, a successful attack against a weakened variant may undermine the experts’ confidence and lead to its abandonment.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Arial"/>
              <a:buChar char="•"/>
            </a:pPr>
            <a:r>
              <a:rPr lang="en-IN"/>
              <a:t>In the past, weaknesses had been found in several then-popular hash functions, including SHA-0, RIPEMD, and MD5.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Arial"/>
              <a:buChar char="•"/>
            </a:pPr>
            <a:r>
              <a:rPr lang="en-IN"/>
              <a:t>These weaknesses called into question the security of stronger algorithms derived from the weak hash functions such as the SHA-1, RIPEMD-128, and RIPEMD-160.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Arial"/>
              <a:buChar char="•"/>
            </a:pPr>
            <a:r>
              <a:rPr lang="en-IN"/>
              <a:t>Also, there are applications of cryptographic hash functions that do not rely on collision resistance.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Arial"/>
              <a:buChar char="•"/>
            </a:pPr>
            <a:r>
              <a:rPr lang="en-IN"/>
              <a:t>This means that collision attacks do not affect their security.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Arial"/>
              <a:buChar char="•"/>
            </a:pPr>
            <a:r>
              <a:rPr lang="en-IN"/>
              <a:t>For example, HMACs are not vulnerable.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Arial"/>
              <a:buChar char="•"/>
            </a:pPr>
            <a:r>
              <a:rPr lang="en-IN"/>
              <a:t>For the hash attack to be successful, the attacker must be in control of the input to the hash function.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Arial"/>
              <a:buNone/>
            </a:pPr>
            <a:endParaRPr/>
          </a:p>
        </p:txBody>
      </p:sp>
      <p:sp>
        <p:nvSpPr>
          <p:cNvPr id="1100" name="Google Shape;1100;p1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117</a:t>
            </a:fld>
            <a:endParaRPr/>
          </a:p>
        </p:txBody>
      </p:sp>
      <p:sp>
        <p:nvSpPr>
          <p:cNvPr id="1101" name="Google Shape;1101;p1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3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Current State of Hash Functions</a:t>
            </a:r>
            <a:endParaRPr/>
          </a:p>
        </p:txBody>
      </p:sp>
      <p:sp>
        <p:nvSpPr>
          <p:cNvPr id="1107" name="Google Shape;1107;p13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Researchers try to break hash functions in 1 of 2 ways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Finding two messages (usually single message blocks) hash to the same digest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Find the message that creates the digest of all zeros or all ones (essentially finding a preimage)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Collisions and preimages can be found for MD4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Collisions can be constructed for MD5 and SHA-0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Theoretic collisions discovered for SHA-1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SHA-256 &amp; SHA-512 have no known attacks</a:t>
            </a:r>
            <a:endParaRPr/>
          </a:p>
        </p:txBody>
      </p:sp>
      <p:sp>
        <p:nvSpPr>
          <p:cNvPr id="1108" name="Google Shape;1108;p1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118</a:t>
            </a:fld>
            <a:endParaRPr/>
          </a:p>
        </p:txBody>
      </p:sp>
      <p:sp>
        <p:nvSpPr>
          <p:cNvPr id="1109" name="Google Shape;1109;p1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4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References</a:t>
            </a:r>
            <a:endParaRPr/>
          </a:p>
        </p:txBody>
      </p:sp>
      <p:sp>
        <p:nvSpPr>
          <p:cNvPr id="1115" name="Google Shape;1115;p14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Forouzon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https://www.cs.purdue.edu/homes/ssw/cs355/hash.pdf</a:t>
            </a:r>
            <a:endParaRPr/>
          </a:p>
        </p:txBody>
      </p:sp>
      <p:sp>
        <p:nvSpPr>
          <p:cNvPr id="1116" name="Google Shape;1116;p1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119</a:t>
            </a:fld>
            <a:endParaRPr/>
          </a:p>
        </p:txBody>
      </p:sp>
      <p:sp>
        <p:nvSpPr>
          <p:cNvPr id="1117" name="Google Shape;1117;p1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As</a:t>
            </a:r>
            <a:r>
              <a:rPr lang="en-IN" u="sng"/>
              <a:t>ymmetric</a:t>
            </a:r>
            <a:r>
              <a:rPr lang="en-IN"/>
              <a:t> Encryption for message Authentication</a:t>
            </a:r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Public and private keys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4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Public Key Infrastructures</a:t>
            </a:r>
            <a:endParaRPr/>
          </a:p>
        </p:txBody>
      </p:sp>
      <p:sp>
        <p:nvSpPr>
          <p:cNvPr id="1123" name="Google Shape;1123;p141"/>
          <p:cNvSpPr txBox="1"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4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PKI duties</a:t>
            </a:r>
            <a:endParaRPr/>
          </a:p>
        </p:txBody>
      </p:sp>
      <p:sp>
        <p:nvSpPr>
          <p:cNvPr id="1129" name="Google Shape;1129;p14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130" name="Google Shape;1130;p142" descr="https://lh3.googleusercontent.com/BN7UBGP30uNuIpLhu8GKMuKw2Fhq2PndwKBcVTCFnQoCnBgi2y1b7WzfE-XhejDg7JqpXFAQpFkD83e1f5vScszh9j-wwD4GkQzs8-C-bn5ZJH0e1Oipv8hACP9tgFbuSeeJYe3mIB7MQSnlagHIgCqjdPM7h_6Y7FTmHqMw-I_nSo9X32EfiAI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824" y="1350531"/>
            <a:ext cx="7387949" cy="4870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121</a:t>
            </a:fld>
            <a:endParaRPr/>
          </a:p>
        </p:txBody>
      </p:sp>
      <p:sp>
        <p:nvSpPr>
          <p:cNvPr id="1132" name="Google Shape;1132;p1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4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PKI hierarchical trust model</a:t>
            </a:r>
            <a:endParaRPr/>
          </a:p>
        </p:txBody>
      </p:sp>
      <p:sp>
        <p:nvSpPr>
          <p:cNvPr id="1138" name="Google Shape;1138;p14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139" name="Google Shape;1139;p143" descr="https://lh6.googleusercontent.com/iGtoEVVOU2w1U53x3E5JnTkdwtwTAkJ8uW9m9YoNyiqzkxFBj1cuOl-by-jgz7wsJQaYSlmpbRqrf4UYIoXMPg_sDSmSijBe5B4MgorIdDlGPChh3A-JWavhTKFokRazRrO0saccuWTHmEqxise4cBHkSEwrA7Zii5lTPxuhiu_28UCbTdJWuEU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16808"/>
            <a:ext cx="9034670" cy="3627138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122</a:t>
            </a:fld>
            <a:endParaRPr/>
          </a:p>
        </p:txBody>
      </p:sp>
      <p:sp>
        <p:nvSpPr>
          <p:cNvPr id="1141" name="Google Shape;1141;p1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4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147" name="Google Shape;1147;p14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9032"/>
              <a:buFont typeface="Arial"/>
              <a:buChar char="•"/>
            </a:pPr>
            <a:r>
              <a:rPr lang="en-IN"/>
              <a:t>Show how User1, knowing only the public key of the CA (the root), can obtain a verified copy of User3’s public key.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/>
              <a:t>Solution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/>
              <a:t>User3 sends a chain of certificates, CA&lt;&lt;CA1&gt;&gt; and CA1&lt;&lt;User3&gt;&gt;, to User1.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9032"/>
              <a:buFont typeface="Arial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/>
              <a:t>a.  User1 validates CA&lt;&lt;CA1&gt;&gt; using the public key of CA.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/>
              <a:t>b.  User1 extracts the public key of CA1 from CA&lt;&lt;CA1&gt;&gt;.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/>
              <a:t>c.  User1 validates CA1&lt;&lt;User3&gt;&gt; using the public key of CA1.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/>
              <a:t>d.  User1 extracts the public key of User 3 from CA1&lt;&lt;User3&gt;&gt;.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9032"/>
              <a:buFont typeface="Arial"/>
              <a:buNone/>
            </a:pPr>
            <a:endParaRPr/>
          </a:p>
        </p:txBody>
      </p:sp>
      <p:sp>
        <p:nvSpPr>
          <p:cNvPr id="1148" name="Google Shape;1148;p1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123</a:t>
            </a:fld>
            <a:endParaRPr/>
          </a:p>
        </p:txBody>
      </p:sp>
      <p:sp>
        <p:nvSpPr>
          <p:cNvPr id="1149" name="Google Shape;1149;p14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4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Example.. contd</a:t>
            </a:r>
            <a:endParaRPr/>
          </a:p>
        </p:txBody>
      </p:sp>
      <p:sp>
        <p:nvSpPr>
          <p:cNvPr id="1155" name="Google Shape;1155;p14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Some Web browsers, such as Netscape and Internet Explorer, include a set of certificates from independent roots without a single, high-level, authority to certify each root. One can find the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list of these roots in the Internet Explorer at Tools/Internet Options/Contents/Certificate/Trusted roots (using pull-down menu). The user then can choose any of this root and view the certificate.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156" name="Google Shape;1156;p1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124</a:t>
            </a:fld>
            <a:endParaRPr/>
          </a:p>
        </p:txBody>
      </p:sp>
      <p:sp>
        <p:nvSpPr>
          <p:cNvPr id="1157" name="Google Shape;1157;p1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4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PKI Mesh Model</a:t>
            </a:r>
            <a:endParaRPr/>
          </a:p>
        </p:txBody>
      </p:sp>
      <p:sp>
        <p:nvSpPr>
          <p:cNvPr id="1163" name="Google Shape;1163;p14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164" name="Google Shape;1164;p146" descr="https://lh6.googleusercontent.com/3ZF-GeYPaDlO6ae15H5tAs0ZN25K71xd85hl3_ke9q0AuVZvMihLSBmXo135Re7nY0dhF-kAJtLL9VzPXecdwmXsL8TxgYkyOXPN3aQc3OCawQC5EmsyzFuZdN7aJ9uFG38oVNApuV_MQn0obL-XEWwcukOhqKoIpy9ENekFIQ1ZIuDKDowzvuw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911" y="955498"/>
            <a:ext cx="7269109" cy="525286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125</a:t>
            </a:fld>
            <a:endParaRPr/>
          </a:p>
        </p:txBody>
      </p:sp>
      <p:sp>
        <p:nvSpPr>
          <p:cNvPr id="1166" name="Google Shape;1166;p14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4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Example 2</a:t>
            </a:r>
            <a:endParaRPr/>
          </a:p>
        </p:txBody>
      </p:sp>
      <p:sp>
        <p:nvSpPr>
          <p:cNvPr id="1172" name="Google Shape;1172;p14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Alice is under the authority Root1; Bob is under the authority Root4. Show how Alice can obtain Bob’s verified public key.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Solution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Bob sends a chain of certificates from Root4 to Bob. Alice looks at the directory of Root1 to find Root1&lt;&lt;Root1&gt;&gt; and Root1&lt;&lt; Root4&gt;&gt; certificates, Alice can verify Bob’s public key.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173" name="Google Shape;1173;p1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126</a:t>
            </a:fld>
            <a:endParaRPr/>
          </a:p>
        </p:txBody>
      </p:sp>
      <p:sp>
        <p:nvSpPr>
          <p:cNvPr id="1174" name="Google Shape;1174;p1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4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x.509 authentication service</a:t>
            </a:r>
            <a:endParaRPr/>
          </a:p>
        </p:txBody>
      </p:sp>
      <p:sp>
        <p:nvSpPr>
          <p:cNvPr id="1180" name="Google Shape;1180;p148"/>
          <p:cNvSpPr txBox="1"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4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X.509</a:t>
            </a:r>
            <a:endParaRPr/>
          </a:p>
        </p:txBody>
      </p:sp>
      <p:sp>
        <p:nvSpPr>
          <p:cNvPr id="1186" name="Google Shape;1186;p14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Definition: X.509 is a standard defining the format of public key certificates.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X. 509 certificates are used in many Internet protocols, including TLS/SSL, which is the basis for HTTPS, the secure protocol for browsing the web.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Importance: Essential for secure communication and authentication in various applications.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History: Developed in the 1980s as part of the ITU-T X series.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187" name="Google Shape;1187;p1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128</a:t>
            </a:fld>
            <a:endParaRPr/>
          </a:p>
        </p:txBody>
      </p:sp>
      <p:sp>
        <p:nvSpPr>
          <p:cNvPr id="1188" name="Google Shape;1188;p1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5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Digital Certificates</a:t>
            </a:r>
            <a:endParaRPr/>
          </a:p>
        </p:txBody>
      </p:sp>
      <p:sp>
        <p:nvSpPr>
          <p:cNvPr id="1194" name="Google Shape;1194;p15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Digital certificate is issued by a trusted third party which proves sender’s identity to the receiver and receiver’s identity to the sender. </a:t>
            </a:r>
            <a:br>
              <a:rPr lang="en-IN"/>
            </a:b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A digital certificate is a certificate issued by a Certificate Authority (CA) to verify the identity of the certificate holder.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 CA issues an encrypted digital certificate containing the applicant’s public key and a variety of other identification information.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Digital certificate is used to attach public key with a particular individual or an entity. </a:t>
            </a:r>
            <a:endParaRPr/>
          </a:p>
        </p:txBody>
      </p:sp>
      <p:sp>
        <p:nvSpPr>
          <p:cNvPr id="1195" name="Google Shape;1195;p1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129</a:t>
            </a:fld>
            <a:endParaRPr/>
          </a:p>
        </p:txBody>
      </p:sp>
      <p:sp>
        <p:nvSpPr>
          <p:cNvPr id="1196" name="Google Shape;1196;p1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Let’s analyze</a:t>
            </a:r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Scheme 1: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A: Encrypt with K</a:t>
            </a:r>
            <a:r>
              <a:rPr lang="en-IN" baseline="-25000"/>
              <a:t>public-B</a:t>
            </a:r>
            <a:r>
              <a:rPr lang="en-IN"/>
              <a:t>[M], send to B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B: Decrypt with K</a:t>
            </a:r>
            <a:r>
              <a:rPr lang="en-IN" baseline="-25000"/>
              <a:t>private-B</a:t>
            </a:r>
            <a:r>
              <a:rPr lang="en-IN"/>
              <a:t> to obtain M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Authentication?: No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Confidentiality?:Yes</a:t>
            </a:r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5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X.509 Certificates</a:t>
            </a:r>
            <a:endParaRPr/>
          </a:p>
        </p:txBody>
      </p:sp>
      <p:sp>
        <p:nvSpPr>
          <p:cNvPr id="1202" name="Google Shape;1202;p15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Definition: Digital documents used to verify the authenticity of an entity.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Components: Public key, identity information, digital signature.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Types: End-entity certificates and CA certificates.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203" name="Google Shape;1203;p1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130</a:t>
            </a:fld>
            <a:endParaRPr/>
          </a:p>
        </p:txBody>
      </p:sp>
      <p:sp>
        <p:nvSpPr>
          <p:cNvPr id="1204" name="Google Shape;1204;p1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5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Key Components of X.509</a:t>
            </a:r>
            <a:endParaRPr/>
          </a:p>
        </p:txBody>
      </p:sp>
      <p:sp>
        <p:nvSpPr>
          <p:cNvPr id="1210" name="Google Shape;1210;p152"/>
          <p:cNvSpPr txBox="1">
            <a:spLocks noGrp="1"/>
          </p:cNvSpPr>
          <p:nvPr>
            <p:ph type="body" idx="1"/>
          </p:nvPr>
        </p:nvSpPr>
        <p:spPr>
          <a:xfrm>
            <a:off x="700004" y="874643"/>
            <a:ext cx="8229600" cy="54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Char char="•"/>
            </a:pPr>
            <a:r>
              <a:rPr lang="en-IN"/>
              <a:t>X.509 Infrastructure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60000"/>
              <a:buChar char="o"/>
            </a:pPr>
            <a:r>
              <a:rPr lang="en-IN"/>
              <a:t>A fundamental framework for establishing trust in digital communication.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60000"/>
              <a:buChar char="o"/>
            </a:pPr>
            <a:r>
              <a:rPr lang="en-IN"/>
              <a:t>Key Role: Ensures the authenticity, integrity, and confidentiality of data.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Char char="•"/>
            </a:pPr>
            <a:r>
              <a:rPr lang="en-IN"/>
              <a:t>Public Key Infrastructure (PKI)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60000"/>
              <a:buChar char="o"/>
            </a:pPr>
            <a:r>
              <a:rPr lang="en-IN"/>
              <a:t>Definition: A subset of X.509, a PKI is a set of hardware, software, policies, and standards that work together to provide a framework for secure communications.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60000"/>
              <a:buChar char="o"/>
            </a:pPr>
            <a:r>
              <a:rPr lang="en-IN"/>
              <a:t>Components: Certificates, CAs, registration authorities, and directories.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Char char="•"/>
            </a:pPr>
            <a:r>
              <a:rPr lang="en-IN"/>
              <a:t>Digital Certificates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60000"/>
              <a:buChar char="o"/>
            </a:pPr>
            <a:r>
              <a:rPr lang="en-IN"/>
              <a:t>Role: Digital documents that bind a public key to an entity's identity.Structure: Includes public key, subject, issuer, validity period, and digital signature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60000"/>
              <a:buChar char="o"/>
            </a:pPr>
            <a:r>
              <a:rPr lang="en-IN"/>
              <a:t>.Examples: SSL/TLS certificates, email certificates.</a:t>
            </a:r>
            <a:br>
              <a:rPr lang="en-IN"/>
            </a:br>
            <a:r>
              <a:rPr lang="en-IN"/>
              <a:t>Certification Authorities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Char char="•"/>
            </a:pPr>
            <a:r>
              <a:rPr lang="en-IN"/>
              <a:t>Certification Authorities (CAs)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60000"/>
              <a:buChar char="o"/>
            </a:pPr>
            <a:r>
              <a:rPr lang="en-IN"/>
              <a:t>Role: Trusted entities that issue and verify certificates.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60000"/>
              <a:buChar char="o"/>
            </a:pPr>
            <a:r>
              <a:rPr lang="en-IN"/>
              <a:t>Types: Root CAs, Intermediate CAs, and End-entity CAs.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60000"/>
              <a:buChar char="o"/>
            </a:pPr>
            <a:r>
              <a:rPr lang="en-IN"/>
              <a:t>Hierarchy: Root CA signs the certificates of Intermediate CAs, forming a chain of trust.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Char char="•"/>
            </a:pPr>
            <a:r>
              <a:rPr lang="en-IN"/>
              <a:t>Certificate Revocation Lists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60000"/>
              <a:buChar char="o"/>
            </a:pPr>
            <a:r>
              <a:rPr lang="en-IN"/>
              <a:t>Definition: Lists of revoked digital certificates issued by a Certificate Authority (CA).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60000"/>
              <a:buChar char="o"/>
            </a:pPr>
            <a:r>
              <a:rPr lang="en-IN"/>
              <a:t>Purpose: Ensure the security of digital communication by identifying compromised or no longer valid certificates.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None/>
            </a:pPr>
            <a:endParaRPr/>
          </a:p>
        </p:txBody>
      </p:sp>
      <p:sp>
        <p:nvSpPr>
          <p:cNvPr id="1211" name="Google Shape;1211;p1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131</a:t>
            </a:fld>
            <a:endParaRPr/>
          </a:p>
        </p:txBody>
      </p:sp>
      <p:sp>
        <p:nvSpPr>
          <p:cNvPr id="1212" name="Google Shape;1212;p1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5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X.509 certificate format</a:t>
            </a:r>
            <a:endParaRPr/>
          </a:p>
        </p:txBody>
      </p:sp>
      <p:sp>
        <p:nvSpPr>
          <p:cNvPr id="1218" name="Google Shape;1218;p15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219" name="Google Shape;1219;p153" descr="https://lh5.googleusercontent.com/sNiYrmPVIhiS3EMjsZc8ZEIaFu1CWKJjNqZxT4K61QKE8Ws_tT8jkTJ-nW8aFSfZUxYKPFP0Zwq-OGnsrfwUeGXwqccEFmcwOhdqORkhzWeqxBFQm66Kuf0pmgGzwMqonY5qKudH-3EG5MUAShEvytP7dfJ97NX1sTOnXwnL1Gy987Xqp8woj9s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67" y="1462194"/>
            <a:ext cx="8531946" cy="430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132</a:t>
            </a:fld>
            <a:endParaRPr/>
          </a:p>
        </p:txBody>
      </p:sp>
      <p:sp>
        <p:nvSpPr>
          <p:cNvPr id="1221" name="Google Shape;1221;p15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5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227" name="Google Shape;1227;p15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Certificate Renewal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Each certificate has a period of validity. If there is no problem with the certificate, the CA issues a new certificate before the old one expires.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Certificate Renewal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In some cases a certificate must be revoked before its expiration.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Delta Revocation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To make revocation more efficient, the delta certificate revocation list (delta CRL) has been introduced. 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228" name="Google Shape;1228;p15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133</a:t>
            </a:fld>
            <a:endParaRPr/>
          </a:p>
        </p:txBody>
      </p:sp>
      <p:sp>
        <p:nvSpPr>
          <p:cNvPr id="1229" name="Google Shape;1229;p15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5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Certificate revocation list format</a:t>
            </a:r>
            <a:endParaRPr/>
          </a:p>
        </p:txBody>
      </p:sp>
      <p:sp>
        <p:nvSpPr>
          <p:cNvPr id="1235" name="Google Shape;1235;p15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236" name="Google Shape;1236;p155" descr="https://lh3.googleusercontent.com/YDyq_rpV0OTmuxAPjxsF7R1ppFLWEzcHRMImmNwtqUB4klSvmbNuKAypCqAwj6KkWZOVP4ETsPkV2owg4xtBI59OgL_0z6b_oTmFu3NCSQ80GVVgXWKC8vQiBj4aUER6aoVBHBj74YAxOdW1LbBSJLMRsqLTtGTdnPbNKRBc8KrO2OddvEAEwKs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40565"/>
            <a:ext cx="8987845" cy="4531462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5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134</a:t>
            </a:fld>
            <a:endParaRPr/>
          </a:p>
        </p:txBody>
      </p:sp>
      <p:sp>
        <p:nvSpPr>
          <p:cNvPr id="1238" name="Google Shape;1238;p15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5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Reasons of certificate revocation</a:t>
            </a:r>
            <a:endParaRPr/>
          </a:p>
        </p:txBody>
      </p:sp>
      <p:sp>
        <p:nvSpPr>
          <p:cNvPr id="1244" name="Google Shape;1244;p15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User’s key is compromised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CA doesn’t wish to certify user for some reason( User’s certificate relates to the organization that she no longer works for.)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CA’s private key is compromised 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245" name="Google Shape;1245;p1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135</a:t>
            </a:fld>
            <a:endParaRPr/>
          </a:p>
        </p:txBody>
      </p:sp>
      <p:sp>
        <p:nvSpPr>
          <p:cNvPr id="1246" name="Google Shape;1246;p1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5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How CRLs Work?</a:t>
            </a:r>
            <a:endParaRPr/>
          </a:p>
        </p:txBody>
      </p:sp>
      <p:sp>
        <p:nvSpPr>
          <p:cNvPr id="1252" name="Google Shape;1252;p15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Issuance: CRLs are periodically issued by the CA.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Content: They contain the serial numbers of revoked certificates, a time of issue, and a next update time.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Distribution: CRLs are made publicly available and distributed to relying parties.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/>
            </a:r>
            <a:br>
              <a:rPr lang="en-IN"/>
            </a:br>
            <a:endParaRPr/>
          </a:p>
        </p:txBody>
      </p:sp>
      <p:sp>
        <p:nvSpPr>
          <p:cNvPr id="1253" name="Google Shape;1253;p1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136</a:t>
            </a:fld>
            <a:endParaRPr/>
          </a:p>
        </p:txBody>
      </p:sp>
      <p:sp>
        <p:nvSpPr>
          <p:cNvPr id="1254" name="Google Shape;1254;p1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5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Why CRLs Are Important?</a:t>
            </a:r>
            <a:endParaRPr/>
          </a:p>
        </p:txBody>
      </p:sp>
      <p:sp>
        <p:nvSpPr>
          <p:cNvPr id="1260" name="Google Shape;1260;p15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Assurance of Certificate Validity: CRLs help users and systems avoid relying on compromised or invalid certificates.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Trustworthiness: The presence of a CRL adds an additional layer of trust to the X.509 certificate infrastructure.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Regulatory Compliance: Many industries and standards require the use of CRLs for compliance.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261" name="Google Shape;1261;p1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137</a:t>
            </a:fld>
            <a:endParaRPr/>
          </a:p>
        </p:txBody>
      </p:sp>
      <p:sp>
        <p:nvSpPr>
          <p:cNvPr id="1262" name="Google Shape;1262;p1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5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Trust in the X.509 Infrastructure</a:t>
            </a:r>
            <a:endParaRPr/>
          </a:p>
        </p:txBody>
      </p:sp>
      <p:sp>
        <p:nvSpPr>
          <p:cNvPr id="1268" name="Google Shape;1268;p15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Trust Model: Trust is established through the trusted root CA certificate.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Certificate Chain: Building and verifying certificate chains.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Revocation: Handling revoked certificates through CRLs and OCSP.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269" name="Google Shape;1269;p1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138</a:t>
            </a:fld>
            <a:endParaRPr/>
          </a:p>
        </p:txBody>
      </p:sp>
      <p:sp>
        <p:nvSpPr>
          <p:cNvPr id="1270" name="Google Shape;1270;p1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6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Applications of X.509 Infrastructure</a:t>
            </a:r>
            <a:endParaRPr/>
          </a:p>
        </p:txBody>
      </p:sp>
      <p:sp>
        <p:nvSpPr>
          <p:cNvPr id="1276" name="Google Shape;1276;p16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SSL/TLS: Securing web traffic.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S/MIME: Secure email communication.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Code Signing: Authenticating software and updates.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VPNs: Establishing secure connections.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/>
            </a:r>
            <a:br>
              <a:rPr lang="en-IN"/>
            </a:br>
            <a:endParaRPr/>
          </a:p>
        </p:txBody>
      </p:sp>
      <p:sp>
        <p:nvSpPr>
          <p:cNvPr id="1277" name="Google Shape;1277;p1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139</a:t>
            </a:fld>
            <a:endParaRPr/>
          </a:p>
        </p:txBody>
      </p:sp>
      <p:sp>
        <p:nvSpPr>
          <p:cNvPr id="1278" name="Google Shape;1278;p1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Scheme 2: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A: Encrypt with K</a:t>
            </a:r>
            <a:r>
              <a:rPr lang="en-IN" baseline="-25000"/>
              <a:t>private-A</a:t>
            </a:r>
            <a:r>
              <a:rPr lang="en-IN"/>
              <a:t>[M], send to B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B: Decrypt with K</a:t>
            </a:r>
            <a:r>
              <a:rPr lang="en-IN" baseline="-25000"/>
              <a:t>public-A</a:t>
            </a:r>
            <a:r>
              <a:rPr lang="en-IN"/>
              <a:t> to obtain M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Authentication? :Yes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Confidentiality?: No</a:t>
            </a:r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6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8426068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Challenges and Considerations in X.509</a:t>
            </a:r>
            <a:endParaRPr/>
          </a:p>
        </p:txBody>
      </p:sp>
      <p:sp>
        <p:nvSpPr>
          <p:cNvPr id="1284" name="Google Shape;1284;p16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Security: Protecting private keys and mitigating vulnerabilities.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Trust: Ensuring CAs are reliable and secure.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Scalability: Handling a growing number of certificates.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Regulatory Compliance: Meeting legal and industry-specific requirements.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285" name="Google Shape;1285;p1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140</a:t>
            </a:fld>
            <a:endParaRPr/>
          </a:p>
        </p:txBody>
      </p:sp>
      <p:sp>
        <p:nvSpPr>
          <p:cNvPr id="1286" name="Google Shape;1286;p1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6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Future of X.509 Infrastructure</a:t>
            </a:r>
            <a:endParaRPr/>
          </a:p>
        </p:txBody>
      </p:sp>
      <p:sp>
        <p:nvSpPr>
          <p:cNvPr id="1292" name="Google Shape;1292;p16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Quantum Computing: Impact on cryptographic algorithms.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Post-Quantum Cryptography: Preparing for quantum-resistant certificates.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Advances in PKI: Improving certificate management and trust models.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293" name="Google Shape;1293;p1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141</a:t>
            </a:fld>
            <a:endParaRPr/>
          </a:p>
        </p:txBody>
      </p:sp>
      <p:sp>
        <p:nvSpPr>
          <p:cNvPr id="1294" name="Google Shape;1294;p1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6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arcellus"/>
              <a:buNone/>
            </a:pPr>
            <a:r>
              <a:rPr lang="en-IN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Digital Signature</a:t>
            </a:r>
            <a:endParaRPr>
              <a:solidFill>
                <a:srgbClr val="C0000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00" name="Google Shape;1300;p16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01" name="Google Shape;1301;p1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142</a:t>
            </a:fld>
            <a:endParaRPr/>
          </a:p>
        </p:txBody>
      </p:sp>
      <p:sp>
        <p:nvSpPr>
          <p:cNvPr id="1302" name="Google Shape;1302;p1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6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Digital Signature</a:t>
            </a:r>
            <a:endParaRPr/>
          </a:p>
        </p:txBody>
      </p:sp>
      <p:sp>
        <p:nvSpPr>
          <p:cNvPr id="1308" name="Google Shape;1308;p164"/>
          <p:cNvSpPr txBox="1">
            <a:spLocks noGrp="1"/>
          </p:cNvSpPr>
          <p:nvPr>
            <p:ph type="body" idx="1"/>
          </p:nvPr>
        </p:nvSpPr>
        <p:spPr>
          <a:xfrm>
            <a:off x="655370" y="1189973"/>
            <a:ext cx="8248389" cy="489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Traditional signature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Sign 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Verify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Methods of forgery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Chances of forgery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Digital signature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Sign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Verify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Methods of forgery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Chances of forgery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6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Digital signatures</a:t>
            </a:r>
            <a:endParaRPr/>
          </a:p>
        </p:txBody>
      </p:sp>
      <p:sp>
        <p:nvSpPr>
          <p:cNvPr id="1314" name="Google Shape;1314;p165"/>
          <p:cNvSpPr txBox="1">
            <a:spLocks noGrp="1"/>
          </p:cNvSpPr>
          <p:nvPr>
            <p:ph type="body" idx="1"/>
          </p:nvPr>
        </p:nvSpPr>
        <p:spPr>
          <a:xfrm>
            <a:off x="655370" y="1189973"/>
            <a:ext cx="8248389" cy="489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cryptographic technique used to verify the authenticity and integrity of a digital message or document.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Provide a way for a sender to prove that a document has not been altered in transit and that it was indeed signed by the purported sender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6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Digital signature process</a:t>
            </a:r>
            <a:endParaRPr/>
          </a:p>
        </p:txBody>
      </p:sp>
      <p:sp>
        <p:nvSpPr>
          <p:cNvPr id="1320" name="Google Shape;1320;p166"/>
          <p:cNvSpPr txBox="1">
            <a:spLocks noGrp="1"/>
          </p:cNvSpPr>
          <p:nvPr>
            <p:ph type="body" idx="1"/>
          </p:nvPr>
        </p:nvSpPr>
        <p:spPr>
          <a:xfrm>
            <a:off x="603450" y="857490"/>
            <a:ext cx="7638926" cy="319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The sender uses a signing algorithm to sign the message.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The message and the signature are sent to the receiver.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Receiver receives the message and signature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Receiver applies the verifying algorithm to the combination.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If the result is true, the message is accepted; otherwise, it is rejected.</a:t>
            </a:r>
            <a:endParaRPr/>
          </a:p>
        </p:txBody>
      </p:sp>
      <p:pic>
        <p:nvPicPr>
          <p:cNvPr id="1321" name="Google Shape;1321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638" y="3890893"/>
            <a:ext cx="592455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145</a:t>
            </a:fld>
            <a:endParaRPr/>
          </a:p>
        </p:txBody>
      </p:sp>
      <p:sp>
        <p:nvSpPr>
          <p:cNvPr id="1323" name="Google Shape;1323;p1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6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Sign and verify</a:t>
            </a:r>
            <a:endParaRPr/>
          </a:p>
        </p:txBody>
      </p:sp>
      <p:sp>
        <p:nvSpPr>
          <p:cNvPr id="1329" name="Google Shape;1329;p16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330" name="Google Shape;1330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69" y="1449871"/>
            <a:ext cx="8211026" cy="28338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67"/>
          <p:cNvSpPr txBox="1"/>
          <p:nvPr/>
        </p:nvSpPr>
        <p:spPr>
          <a:xfrm>
            <a:off x="846069" y="4818245"/>
            <a:ext cx="80506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u="none" strike="noStrike" cap="none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Which key should be used for signing- public or private?</a:t>
            </a:r>
            <a:endParaRPr sz="2400" b="0" i="0" u="none" strike="noStrike" cap="none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2" name="Google Shape;1332;p1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146</a:t>
            </a:fld>
            <a:endParaRPr/>
          </a:p>
        </p:txBody>
      </p:sp>
      <p:sp>
        <p:nvSpPr>
          <p:cNvPr id="1333" name="Google Shape;1333;p1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6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Keys and digital signatures</a:t>
            </a:r>
            <a:endParaRPr/>
          </a:p>
        </p:txBody>
      </p:sp>
      <p:sp>
        <p:nvSpPr>
          <p:cNvPr id="1339" name="Google Shape;1339;p16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The signer uses her private key, applied to a signing algorithm, to sign the document.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 The verifier, on the other hand, uses the public key of the signer, applied to the verifying algorithm, to verify the document.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When a document is signed, anyone can verify it because everyone has access to sender’s public key.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Sender must not use her public key to sign the document because then anyone could forge her signature.</a:t>
            </a:r>
            <a:endParaRPr/>
          </a:p>
        </p:txBody>
      </p:sp>
      <p:sp>
        <p:nvSpPr>
          <p:cNvPr id="1340" name="Google Shape;1340;p16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147</a:t>
            </a:fld>
            <a:endParaRPr/>
          </a:p>
        </p:txBody>
      </p:sp>
      <p:sp>
        <p:nvSpPr>
          <p:cNvPr id="1341" name="Google Shape;1341;p16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6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What if we use symmetric key cryptography?</a:t>
            </a:r>
            <a:endParaRPr/>
          </a:p>
        </p:txBody>
      </p:sp>
      <p:sp>
        <p:nvSpPr>
          <p:cNvPr id="1347" name="Google Shape;1347;p16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AutoNum type="arabicPeriod"/>
            </a:pPr>
            <a:r>
              <a:rPr lang="en-IN"/>
              <a:t>The secret key is known by only two entities. So while sending document to third person, sender must use a diff key. </a:t>
            </a:r>
            <a:endParaRPr/>
          </a:p>
          <a:p>
            <a:pPr marL="10223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No of keys to be maintained is an issue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AutoNum type="arabicPeriod"/>
            </a:pPr>
            <a:r>
              <a:rPr lang="en-IN"/>
              <a:t>creating a secret key for a session involves authentication, which uses a digital signature, forming a vicious circle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AutoNum type="arabicPeriod"/>
            </a:pPr>
            <a:r>
              <a:rPr lang="en-IN"/>
              <a:t> No strong repudiation as key is known to more than one person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en-IN" u="sng">
                <a:solidFill>
                  <a:srgbClr val="002060"/>
                </a:solidFill>
              </a:rPr>
              <a:t>A digital signature needs a public-key system. The signer signs with her private key; the verifier verifies with the signer’s public key.</a:t>
            </a:r>
            <a:endParaRPr u="sng">
              <a:solidFill>
                <a:srgbClr val="002060"/>
              </a:solidFill>
            </a:endParaRPr>
          </a:p>
        </p:txBody>
      </p:sp>
      <p:sp>
        <p:nvSpPr>
          <p:cNvPr id="1348" name="Google Shape;1348;p16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148</a:t>
            </a:fld>
            <a:endParaRPr/>
          </a:p>
        </p:txBody>
      </p:sp>
      <p:sp>
        <p:nvSpPr>
          <p:cNvPr id="1349" name="Google Shape;1349;p16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7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Signing digest</a:t>
            </a:r>
            <a:endParaRPr/>
          </a:p>
        </p:txBody>
      </p:sp>
      <p:sp>
        <p:nvSpPr>
          <p:cNvPr id="1355" name="Google Shape;1355;p17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356" name="Google Shape;1356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801" y="1345510"/>
            <a:ext cx="8276146" cy="34550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7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149</a:t>
            </a:fld>
            <a:endParaRPr/>
          </a:p>
        </p:txBody>
      </p:sp>
      <p:sp>
        <p:nvSpPr>
          <p:cNvPr id="1358" name="Google Shape;1358;p17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Scheme 3: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A: Encrypt with K</a:t>
            </a:r>
            <a:r>
              <a:rPr lang="en-IN" baseline="-25000"/>
              <a:t>public-B </a:t>
            </a:r>
            <a:r>
              <a:rPr lang="en-IN"/>
              <a:t>[Encrypt with K</a:t>
            </a:r>
            <a:r>
              <a:rPr lang="en-IN" baseline="-25000"/>
              <a:t>private-A</a:t>
            </a:r>
            <a:r>
              <a:rPr lang="en-IN"/>
              <a:t>[M]], send to B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B: Decrypt first with K</a:t>
            </a:r>
            <a:r>
              <a:rPr lang="en-IN" baseline="-25000"/>
              <a:t>private-B</a:t>
            </a:r>
            <a:r>
              <a:rPr lang="en-IN"/>
              <a:t> and then  with K</a:t>
            </a:r>
            <a:r>
              <a:rPr lang="en-IN" baseline="-25000"/>
              <a:t>public-A</a:t>
            </a:r>
            <a:r>
              <a:rPr lang="en-IN"/>
              <a:t> to obtain M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Authentication? :Yes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Confidentiality?: Yes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7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Trusted centre for nonrepudiation</a:t>
            </a:r>
            <a:endParaRPr/>
          </a:p>
        </p:txBody>
      </p:sp>
      <p:sp>
        <p:nvSpPr>
          <p:cNvPr id="1364" name="Google Shape;1364;p17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365" name="Google Shape;1365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746" y="1246670"/>
            <a:ext cx="7359946" cy="4349059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7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150</a:t>
            </a:fld>
            <a:endParaRPr/>
          </a:p>
        </p:txBody>
      </p:sp>
      <p:sp>
        <p:nvSpPr>
          <p:cNvPr id="1367" name="Google Shape;1367;p17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7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Confidentiality and Digital Signatures</a:t>
            </a:r>
            <a:endParaRPr/>
          </a:p>
        </p:txBody>
      </p:sp>
      <p:sp>
        <p:nvSpPr>
          <p:cNvPr id="1373" name="Google Shape;1373;p17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374" name="Google Shape;1374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577" y="1222651"/>
            <a:ext cx="8102952" cy="418423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7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151</a:t>
            </a:fld>
            <a:endParaRPr/>
          </a:p>
        </p:txBody>
      </p:sp>
      <p:sp>
        <p:nvSpPr>
          <p:cNvPr id="1376" name="Google Shape;1376;p1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7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Key benefits</a:t>
            </a:r>
            <a:endParaRPr/>
          </a:p>
        </p:txBody>
      </p:sp>
      <p:sp>
        <p:nvSpPr>
          <p:cNvPr id="1382" name="Google Shape;1382;p173"/>
          <p:cNvSpPr txBox="1">
            <a:spLocks noGrp="1"/>
          </p:cNvSpPr>
          <p:nvPr>
            <p:ph type="body" idx="1"/>
          </p:nvPr>
        </p:nvSpPr>
        <p:spPr>
          <a:xfrm>
            <a:off x="645431" y="961373"/>
            <a:ext cx="8248389" cy="489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b="1"/>
              <a:t>Authentication</a:t>
            </a:r>
            <a:r>
              <a:rPr lang="en-IN"/>
              <a:t>: 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confirm the identity of the sender. 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They are typically generated using the sender's private key, and can only be verified using the corresponding public key. This ensures that the sender is who they claim to be.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b="1"/>
              <a:t>Data Integrity</a:t>
            </a:r>
            <a:r>
              <a:rPr lang="en-IN"/>
              <a:t>: 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Even a minor alteration to the signed document will result in an invalid signature.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b="1"/>
              <a:t>Non-Repudiation</a:t>
            </a:r>
            <a:r>
              <a:rPr lang="en-IN"/>
              <a:t>: 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Once a digital signature is applied, the sender cannot deny their involvement in sending the document. </a:t>
            </a:r>
            <a:endParaRPr/>
          </a:p>
          <a:p>
            <a:pPr marL="91440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o"/>
            </a:pPr>
            <a:r>
              <a:rPr lang="en-IN"/>
              <a:t>Especially important in legal and business contexts.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7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388" name="Google Shape;1388;p174"/>
          <p:cNvSpPr txBox="1">
            <a:spLocks noGrp="1"/>
          </p:cNvSpPr>
          <p:nvPr>
            <p:ph type="body" idx="1"/>
          </p:nvPr>
        </p:nvSpPr>
        <p:spPr>
          <a:xfrm>
            <a:off x="655370" y="1189973"/>
            <a:ext cx="8248389" cy="489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389" name="Google Shape;1389;p174"/>
          <p:cNvSpPr txBox="1"/>
          <p:nvPr/>
        </p:nvSpPr>
        <p:spPr>
          <a:xfrm>
            <a:off x="2315817" y="6530009"/>
            <a:ext cx="46009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courtesy: https://slideplayer.com/slide/17591771/</a:t>
            </a:r>
            <a:endParaRPr/>
          </a:p>
        </p:txBody>
      </p:sp>
      <p:pic>
        <p:nvPicPr>
          <p:cNvPr id="1390" name="Google Shape;1390;p174" descr="Computer Security CMPE ppt downlo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394252"/>
            <a:ext cx="9033565" cy="67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7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396" name="Google Shape;1396;p17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397" name="Google Shape;1397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663" y="561975"/>
            <a:ext cx="7686675" cy="5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7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154</a:t>
            </a:fld>
            <a:endParaRPr/>
          </a:p>
        </p:txBody>
      </p:sp>
      <p:sp>
        <p:nvSpPr>
          <p:cNvPr id="1399" name="Google Shape;1399;p17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76"/>
          <p:cNvSpPr txBox="1">
            <a:spLocks noGrp="1"/>
          </p:cNvSpPr>
          <p:nvPr>
            <p:ph type="title"/>
          </p:nvPr>
        </p:nvSpPr>
        <p:spPr>
          <a:xfrm>
            <a:off x="178904" y="214817"/>
            <a:ext cx="8865705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Cryptographic services and digital certificates</a:t>
            </a:r>
            <a:endParaRPr/>
          </a:p>
        </p:txBody>
      </p:sp>
      <p:sp>
        <p:nvSpPr>
          <p:cNvPr id="1405" name="Google Shape;1405;p17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Confidentiality,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Message authentication,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Message integrity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Nonrepudiation.</a:t>
            </a:r>
            <a:endParaRPr/>
          </a:p>
        </p:txBody>
      </p:sp>
      <p:sp>
        <p:nvSpPr>
          <p:cNvPr id="1406" name="Google Shape;1406;p17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155</a:t>
            </a:fld>
            <a:endParaRPr/>
          </a:p>
        </p:txBody>
      </p:sp>
      <p:sp>
        <p:nvSpPr>
          <p:cNvPr id="1407" name="Google Shape;1407;p17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7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What Digital signatures cant achieve? </a:t>
            </a:r>
            <a:endParaRPr/>
          </a:p>
        </p:txBody>
      </p:sp>
      <p:sp>
        <p:nvSpPr>
          <p:cNvPr id="1413" name="Google Shape;1413;p17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digital signature does not provide privacy completely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Especially when message goes plain and hash values are signed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If there is a need for privacy, another layer of encryption/decryption must be applied.</a:t>
            </a:r>
            <a:endParaRPr/>
          </a:p>
        </p:txBody>
      </p:sp>
      <p:sp>
        <p:nvSpPr>
          <p:cNvPr id="1414" name="Google Shape;1414;p17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156</a:t>
            </a:fld>
            <a:endParaRPr/>
          </a:p>
        </p:txBody>
      </p:sp>
      <p:sp>
        <p:nvSpPr>
          <p:cNvPr id="1415" name="Google Shape;1415;p17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7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Applications</a:t>
            </a:r>
            <a:endParaRPr/>
          </a:p>
        </p:txBody>
      </p:sp>
      <p:sp>
        <p:nvSpPr>
          <p:cNvPr id="1421" name="Google Shape;1421;p17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Certificates and certification authorities have been developed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Following Protocols use services of CA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IPSec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SSL/TLS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S/MIME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PGP</a:t>
            </a: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422" name="Google Shape;1422;p17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157</a:t>
            </a:fld>
            <a:endParaRPr/>
          </a:p>
        </p:txBody>
      </p:sp>
      <p:sp>
        <p:nvSpPr>
          <p:cNvPr id="1423" name="Google Shape;1423;p1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7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8237225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Digital Signature vs Digital Certificate</a:t>
            </a:r>
            <a:endParaRPr/>
          </a:p>
        </p:txBody>
      </p:sp>
      <p:sp>
        <p:nvSpPr>
          <p:cNvPr id="1429" name="Google Shape;1429;p17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Digital signatures and digital certificates are related but serve different purposes in the context of digital security and authentication.</a:t>
            </a:r>
            <a:endParaRPr/>
          </a:p>
        </p:txBody>
      </p:sp>
      <p:sp>
        <p:nvSpPr>
          <p:cNvPr id="1430" name="Google Shape;1430;p17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158</a:t>
            </a:fld>
            <a:endParaRPr/>
          </a:p>
        </p:txBody>
      </p:sp>
      <p:sp>
        <p:nvSpPr>
          <p:cNvPr id="1431" name="Google Shape;1431;p17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6" name="Google Shape;1436;p180"/>
          <p:cNvGraphicFramePr/>
          <p:nvPr/>
        </p:nvGraphicFramePr>
        <p:xfrm>
          <a:off x="594993" y="301336"/>
          <a:ext cx="8351600" cy="5748225"/>
        </p:xfrm>
        <a:graphic>
          <a:graphicData uri="http://schemas.openxmlformats.org/drawingml/2006/table">
            <a:tbl>
              <a:tblPr>
                <a:noFill/>
                <a:tableStyleId>{CEE15B99-9A4D-45EB-80C9-27A522DBBC64}</a:tableStyleId>
              </a:tblPr>
              <a:tblGrid>
                <a:gridCol w="1275375"/>
                <a:gridCol w="3162675"/>
                <a:gridCol w="3913550"/>
              </a:tblGrid>
              <a:tr h="42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b="1" u="none" strike="noStrike" cap="none">
                          <a:solidFill>
                            <a:srgbClr val="C00000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Digital signature</a:t>
                      </a:r>
                      <a:endParaRPr sz="2400" b="1" i="0" u="none" strike="noStrike" cap="none">
                        <a:solidFill>
                          <a:srgbClr val="C00000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b="1" u="none" strike="noStrike" cap="none">
                          <a:solidFill>
                            <a:srgbClr val="C00000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Digital certificate</a:t>
                      </a:r>
                      <a:endParaRPr sz="2400" b="1" i="0" u="none" strike="noStrike" cap="none">
                        <a:solidFill>
                          <a:srgbClr val="C00000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L="5500" marR="5500" marT="5500" marB="0" anchor="b"/>
                </a:tc>
              </a:tr>
              <a:tr h="1879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Purpose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 cryptographic technique that provides a way to verify the authenticity and integrity of a digital message or document.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 data file that associates a user's identity with their public key, enabling others to verify their identity. It is issued by a trusted Certificate Authority (CA) and serves as a digital ID card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</a:tr>
              <a:tr h="156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Components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composed of two parts: the document or message itself and the attached digital signature. 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contains information about the certificate holder, their public key, and the digital signature of the CA. It also includes the validity period of the certificate.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</a:tr>
              <a:tr h="1879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1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Process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created by the sender using their private key to encrypt a hash of the message or document. The recipient can verify the signature using the sender's public key.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Involves registration authority, certification authority, purpose of usage, validity of period, keys, hash algorithms used etc. Complicated process compared to Digital signatures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</a:tr>
            </a:tbl>
          </a:graphicData>
        </a:graphic>
      </p:graphicFrame>
      <p:sp>
        <p:nvSpPr>
          <p:cNvPr id="1437" name="Google Shape;1437;p18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159</a:t>
            </a:fld>
            <a:endParaRPr/>
          </a:p>
        </p:txBody>
      </p:sp>
      <p:sp>
        <p:nvSpPr>
          <p:cNvPr id="1438" name="Google Shape;1438;p18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functions</a:t>
            </a:r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Concept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Hash function features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Hash function properties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MESSAGE INTEGRITY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Document and Fingerprint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Message and Message Digest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Cryptographic Hash Function Criteria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Birthday Problems</a:t>
            </a:r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8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  <p:sp>
        <p:nvSpPr>
          <p:cNvPr id="1444" name="Google Shape;1444;p18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160</a:t>
            </a:fld>
            <a:endParaRPr/>
          </a:p>
        </p:txBody>
      </p:sp>
      <p:graphicFrame>
        <p:nvGraphicFramePr>
          <p:cNvPr id="1445" name="Google Shape;1445;p181"/>
          <p:cNvGraphicFramePr/>
          <p:nvPr/>
        </p:nvGraphicFramePr>
        <p:xfrm>
          <a:off x="592282" y="228600"/>
          <a:ext cx="8416650" cy="6016350"/>
        </p:xfrm>
        <a:graphic>
          <a:graphicData uri="http://schemas.openxmlformats.org/drawingml/2006/table">
            <a:tbl>
              <a:tblPr>
                <a:noFill/>
                <a:tableStyleId>{CEE15B99-9A4D-45EB-80C9-27A522DBBC64}</a:tableStyleId>
              </a:tblPr>
              <a:tblGrid>
                <a:gridCol w="1319650"/>
                <a:gridCol w="3152975"/>
                <a:gridCol w="3944025"/>
              </a:tblGrid>
              <a:tr h="63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b="1" u="none" strike="noStrike" cap="none">
                          <a:solidFill>
                            <a:srgbClr val="C00000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Digital signature</a:t>
                      </a:r>
                      <a:endParaRPr sz="2800" b="1" i="0" u="none" strike="noStrike" cap="none">
                        <a:solidFill>
                          <a:srgbClr val="C00000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b="1" u="none" strike="noStrike" cap="none">
                          <a:solidFill>
                            <a:srgbClr val="C00000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Digital certificate</a:t>
                      </a:r>
                      <a:endParaRPr sz="2800" b="1" i="0" u="none" strike="noStrike" cap="none">
                        <a:solidFill>
                          <a:srgbClr val="C00000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L="5500" marR="5500" marT="5500" marB="0" anchor="b"/>
                </a:tc>
              </a:tr>
              <a:tr h="2087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Usage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used to authenticate the sender, provide data integrity, and ensure non-repudiation of digital messages and documents.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primarily used for public key infrastructure (PKI) applications, such as secure websites (HTTPS), email encryption and authentication, and digital signatures. They are a crucial part of authenticating users and securing online communications.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</a:tr>
              <a:tr h="60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Issuer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Created by the sender of a specific message or document.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Issued by a trusted Certificate Authority (CA)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</a:tr>
              <a:tr h="6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Application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Applied to individual messages or documents.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Used to secure communication channels, websites, and validate digital signatures.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</a:tr>
              <a:tr h="2087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Example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person signs an email with a digital signature to prove that the message is indeed from them and has not been altered in transit.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when one visits a secure website (e.g., an online banking website), the web browser checks the website's digital certificate to ensure that it is legitimate and not a malicious imposter.</a:t>
                      </a:r>
                      <a:br>
                        <a:rPr lang="en-IN" sz="16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</a:br>
                      <a:r>
                        <a:rPr lang="en-IN" sz="16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/>
                      </a:r>
                      <a:br>
                        <a:rPr lang="en-IN" sz="1600" u="none" strike="noStrike" cap="non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</a:br>
                      <a:endParaRPr sz="1600" b="0" i="0" u="none" strike="noStrike" cap="none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5500" marR="5500" marT="5500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8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>
                <a:solidFill>
                  <a:srgbClr val="C00000"/>
                </a:solidFill>
              </a:rPr>
              <a:t>Digital Signature Standard (DSS)</a:t>
            </a:r>
            <a:endParaRPr/>
          </a:p>
        </p:txBody>
      </p:sp>
      <p:sp>
        <p:nvSpPr>
          <p:cNvPr id="1451" name="Google Shape;1451;p182"/>
          <p:cNvSpPr txBox="1"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</p:txBody>
      </p:sp>
      <p:sp>
        <p:nvSpPr>
          <p:cNvPr id="1452" name="Google Shape;1452;p182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Ms. Swati Mali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182"/>
          <p:cNvSpPr txBox="1">
            <a:spLocks noGrp="1"/>
          </p:cNvSpPr>
          <p:nvPr>
            <p:ph type="sldNum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8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Digital Signature Standard (DSS)</a:t>
            </a:r>
            <a:endParaRPr/>
          </a:p>
        </p:txBody>
      </p:sp>
      <p:sp>
        <p:nvSpPr>
          <p:cNvPr id="1459" name="Google Shape;1459;p18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DSS was adopted by the National Institute of Standards and Technology (NIST) in 1994.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NIST published DSS as FIPS 186.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DSS has been criticized from the time it was published.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 main complaint is regarding the secrecy of DSS design.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 second complaint is regarding the size of the prime, 512 bits.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Later NIST made the size variable to respond to this complaint.</a:t>
            </a:r>
            <a:endParaRPr/>
          </a:p>
        </p:txBody>
      </p:sp>
      <p:sp>
        <p:nvSpPr>
          <p:cNvPr id="1460" name="Google Shape;1460;p18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162</a:t>
            </a:fld>
            <a:endParaRPr/>
          </a:p>
        </p:txBody>
      </p:sp>
      <p:sp>
        <p:nvSpPr>
          <p:cNvPr id="1461" name="Google Shape;1461;p18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8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DSS scheme general idea</a:t>
            </a:r>
            <a:endParaRPr/>
          </a:p>
        </p:txBody>
      </p:sp>
      <p:sp>
        <p:nvSpPr>
          <p:cNvPr id="1467" name="Google Shape;1467;p18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468" name="Google Shape;1468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956" y="1194904"/>
            <a:ext cx="8365215" cy="4500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8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163</a:t>
            </a:fld>
            <a:endParaRPr/>
          </a:p>
        </p:txBody>
      </p:sp>
      <p:sp>
        <p:nvSpPr>
          <p:cNvPr id="1470" name="Google Shape;1470;p18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8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Sign and Verify in DSS</a:t>
            </a:r>
            <a:endParaRPr/>
          </a:p>
        </p:txBody>
      </p:sp>
      <p:sp>
        <p:nvSpPr>
          <p:cNvPr id="1476" name="Google Shape;1476;p18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477" name="Google Shape;1477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518" y="1491422"/>
            <a:ext cx="8089746" cy="3925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8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164</a:t>
            </a:fld>
            <a:endParaRPr/>
          </a:p>
        </p:txBody>
      </p:sp>
      <p:sp>
        <p:nvSpPr>
          <p:cNvPr id="1479" name="Google Shape;1479;p18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8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DSS process</a:t>
            </a:r>
            <a:endParaRPr/>
          </a:p>
        </p:txBody>
      </p:sp>
      <p:sp>
        <p:nvSpPr>
          <p:cNvPr id="1485" name="Google Shape;1485;p18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In the signing process, two functions create two signatures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 in the verifying process, the output of one function is compared to the first signature for verification.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 Another difference is that this scheme uses the message digest (not the message) as part of inputs to functions 1 and 3.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 interesting point is that the scheme uses two public moduli: p and q.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Functions 1 and 3 use both p and q; function 2 uses only q. </a:t>
            </a:r>
            <a:endParaRPr/>
          </a:p>
        </p:txBody>
      </p:sp>
      <p:sp>
        <p:nvSpPr>
          <p:cNvPr id="1486" name="Google Shape;1486;p18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165</a:t>
            </a:fld>
            <a:endParaRPr/>
          </a:p>
        </p:txBody>
      </p:sp>
      <p:sp>
        <p:nvSpPr>
          <p:cNvPr id="1487" name="Google Shape;1487;p18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8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Reading:Key Generation in DSS</a:t>
            </a:r>
            <a:endParaRPr/>
          </a:p>
        </p:txBody>
      </p:sp>
      <p:sp>
        <p:nvSpPr>
          <p:cNvPr id="1493" name="Google Shape;1493;p18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Font typeface="Arial"/>
              <a:buAutoNum type="arabicPeriod"/>
            </a:pPr>
            <a:r>
              <a:rPr lang="en-IN"/>
              <a:t>Alice chooses a prime p, between 512 and 1024 bits in length. 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None/>
            </a:pPr>
            <a:r>
              <a:rPr lang="en-IN"/>
              <a:t>🡪No of bits in p must be a multiple of 64.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Font typeface="Arial"/>
              <a:buAutoNum type="arabicPeriod" startAt="2"/>
            </a:pPr>
            <a:r>
              <a:rPr lang="en-IN"/>
              <a:t>q is 160-bit prime in such a way that q divides (p − 1).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Font typeface="Arial"/>
              <a:buAutoNum type="arabicPeriod" startAt="2"/>
            </a:pPr>
            <a:r>
              <a:rPr lang="en-IN"/>
              <a:t>Alice uses two multiplication groups &lt;Z</a:t>
            </a:r>
            <a:r>
              <a:rPr lang="en-IN" baseline="-25000"/>
              <a:t>p</a:t>
            </a:r>
            <a:r>
              <a:rPr lang="en-IN"/>
              <a:t>*, × &gt; and &lt;Z</a:t>
            </a:r>
            <a:r>
              <a:rPr lang="en-IN" baseline="-25000"/>
              <a:t>q</a:t>
            </a:r>
            <a:r>
              <a:rPr lang="en-IN"/>
              <a:t>*, ×&gt;;  the second is a subgroup of the first.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Font typeface="Arial"/>
              <a:buAutoNum type="arabicPeriod" startAt="2"/>
            </a:pPr>
            <a:r>
              <a:rPr lang="en-IN"/>
              <a:t>Alice creates e</a:t>
            </a:r>
            <a:r>
              <a:rPr lang="en-IN" baseline="-25000"/>
              <a:t>1</a:t>
            </a:r>
            <a:r>
              <a:rPr lang="en-IN"/>
              <a:t> to be the q</a:t>
            </a:r>
            <a:r>
              <a:rPr lang="en-IN" baseline="30000"/>
              <a:t>th</a:t>
            </a:r>
            <a:r>
              <a:rPr lang="en-IN"/>
              <a:t> root of 1 modulo p. i.e. </a:t>
            </a:r>
            <a:endParaRPr/>
          </a:p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None/>
            </a:pPr>
            <a:r>
              <a:rPr lang="en-IN"/>
              <a:t>e</a:t>
            </a:r>
            <a:r>
              <a:rPr lang="en-IN" baseline="-25000"/>
              <a:t>1</a:t>
            </a:r>
            <a:r>
              <a:rPr lang="en-IN" baseline="30000"/>
              <a:t>q</a:t>
            </a:r>
            <a:r>
              <a:rPr lang="en-IN"/>
              <a:t> = 1 mod p. 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Font typeface="Arial"/>
              <a:buAutoNum type="arabicPeriod" startAt="5"/>
            </a:pPr>
            <a:r>
              <a:rPr lang="en-IN"/>
              <a:t>To do so, Alice chooses e</a:t>
            </a:r>
            <a:r>
              <a:rPr lang="en-IN" baseline="-25000"/>
              <a:t>0</a:t>
            </a:r>
            <a:r>
              <a:rPr lang="en-IN"/>
              <a:t> which is a primitive element in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None/>
            </a:pPr>
            <a:r>
              <a:rPr lang="en-IN"/>
              <a:t> Z</a:t>
            </a:r>
            <a:r>
              <a:rPr lang="en-IN" baseline="-25000"/>
              <a:t>p</a:t>
            </a:r>
            <a:r>
              <a:rPr lang="en-IN"/>
              <a:t>, and calculates e</a:t>
            </a:r>
            <a:r>
              <a:rPr lang="en-IN" baseline="-25000"/>
              <a:t>1</a:t>
            </a:r>
            <a:r>
              <a:rPr lang="en-IN"/>
              <a:t> = e</a:t>
            </a:r>
            <a:r>
              <a:rPr lang="en-IN" baseline="-25000"/>
              <a:t>0</a:t>
            </a:r>
            <a:r>
              <a:rPr lang="en-IN" baseline="30000"/>
              <a:t>(p−1)/q </a:t>
            </a:r>
            <a:r>
              <a:rPr lang="en-IN"/>
              <a:t>mod p. 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Font typeface="Arial"/>
              <a:buAutoNum type="arabicPeriod" startAt="5"/>
            </a:pPr>
            <a:r>
              <a:rPr lang="en-IN"/>
              <a:t>Alice chooses d as the private key and calculates </a:t>
            </a:r>
            <a:endParaRPr/>
          </a:p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None/>
            </a:pPr>
            <a:r>
              <a:rPr lang="en-IN"/>
              <a:t>e</a:t>
            </a:r>
            <a:r>
              <a:rPr lang="en-IN" baseline="-25000"/>
              <a:t>2</a:t>
            </a:r>
            <a:r>
              <a:rPr lang="en-IN"/>
              <a:t> = e</a:t>
            </a:r>
            <a:r>
              <a:rPr lang="en-IN" baseline="-25000"/>
              <a:t>1</a:t>
            </a:r>
            <a:r>
              <a:rPr lang="en-IN" baseline="30000"/>
              <a:t>d</a:t>
            </a:r>
            <a:r>
              <a:rPr lang="en-IN"/>
              <a:t> mod p.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Font typeface="Arial"/>
              <a:buAutoNum type="arabicPeriod" startAt="7"/>
            </a:pPr>
            <a:r>
              <a:rPr lang="en-IN"/>
              <a:t>Alice’s public key is (e</a:t>
            </a:r>
            <a:r>
              <a:rPr lang="en-IN" baseline="-25000"/>
              <a:t>1</a:t>
            </a:r>
            <a:r>
              <a:rPr lang="en-IN"/>
              <a:t>, e</a:t>
            </a:r>
            <a:r>
              <a:rPr lang="en-IN" baseline="-25000"/>
              <a:t>2</a:t>
            </a:r>
            <a:r>
              <a:rPr lang="en-IN"/>
              <a:t>, p, q); her private key is (d).</a:t>
            </a:r>
            <a:endParaRPr/>
          </a:p>
        </p:txBody>
      </p:sp>
      <p:sp>
        <p:nvSpPr>
          <p:cNvPr id="1494" name="Google Shape;1494;p18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166</a:t>
            </a:fld>
            <a:endParaRPr/>
          </a:p>
        </p:txBody>
      </p:sp>
      <p:sp>
        <p:nvSpPr>
          <p:cNvPr id="1495" name="Google Shape;1495;p18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8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Signing in DSS</a:t>
            </a:r>
            <a:endParaRPr/>
          </a:p>
        </p:txBody>
      </p:sp>
      <p:sp>
        <p:nvSpPr>
          <p:cNvPr id="1501" name="Google Shape;1501;p18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Font typeface="Arial"/>
              <a:buAutoNum type="arabicPeriod"/>
            </a:pPr>
            <a:r>
              <a:rPr lang="en-IN"/>
              <a:t>Alice chooses a random number r (1 ≤ r ≤ q). 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>
                <a:solidFill>
                  <a:srgbClr val="A5A5A5"/>
                </a:solidFill>
              </a:rPr>
              <a:t>Note: public and private keys can be chosen once and used to sign many messages, Alice needs to select a new r each time she needs to sign a new message.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Font typeface="Arial"/>
              <a:buAutoNum type="arabicPeriod" startAt="2"/>
            </a:pPr>
            <a:r>
              <a:rPr lang="en-IN"/>
              <a:t>Alice calculates the first signature S</a:t>
            </a:r>
            <a:r>
              <a:rPr lang="en-IN" baseline="-25000"/>
              <a:t>1</a:t>
            </a:r>
            <a:r>
              <a:rPr lang="en-IN"/>
              <a:t> = (e</a:t>
            </a:r>
            <a:r>
              <a:rPr lang="en-IN" baseline="-25000"/>
              <a:t>1</a:t>
            </a:r>
            <a:r>
              <a:rPr lang="en-IN" baseline="30000"/>
              <a:t>r</a:t>
            </a:r>
            <a:r>
              <a:rPr lang="en-IN"/>
              <a:t> mod p)mod q. 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/>
              <a:t>Note : the value of the first signature </a:t>
            </a:r>
            <a:r>
              <a:rPr lang="en-IN" u="sng"/>
              <a:t>S</a:t>
            </a:r>
            <a:r>
              <a:rPr lang="en-IN" u="sng" baseline="-25000"/>
              <a:t>1</a:t>
            </a:r>
            <a:r>
              <a:rPr lang="en-IN" u="sng"/>
              <a:t> does not depend on M</a:t>
            </a:r>
            <a:r>
              <a:rPr lang="en-IN"/>
              <a:t>, the message.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Font typeface="Arial"/>
              <a:buAutoNum type="arabicPeriod" startAt="3"/>
            </a:pPr>
            <a:r>
              <a:rPr lang="en-IN"/>
              <a:t>Alice creates a digest of message h(M).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Font typeface="Arial"/>
              <a:buAutoNum type="arabicPeriod" startAt="3"/>
            </a:pPr>
            <a:r>
              <a:rPr lang="en-IN"/>
              <a:t>Alice calculates the second signature </a:t>
            </a:r>
            <a:endParaRPr/>
          </a:p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/>
              <a:t>     S</a:t>
            </a:r>
            <a:r>
              <a:rPr lang="en-IN" baseline="-25000"/>
              <a:t>2</a:t>
            </a:r>
            <a:r>
              <a:rPr lang="en-IN"/>
              <a:t> = [(h(M) + d S1)*r</a:t>
            </a:r>
            <a:r>
              <a:rPr lang="en-IN" baseline="30000"/>
              <a:t>−1 </a:t>
            </a:r>
            <a:r>
              <a:rPr lang="en-IN"/>
              <a:t>]mod q. 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/>
              <a:t>Note : calculation of </a:t>
            </a:r>
            <a:r>
              <a:rPr lang="en-IN" u="sng"/>
              <a:t>S</a:t>
            </a:r>
            <a:r>
              <a:rPr lang="en-IN" u="sng" baseline="-25000"/>
              <a:t>2</a:t>
            </a:r>
            <a:r>
              <a:rPr lang="en-IN" u="sng"/>
              <a:t> is done in modulo q </a:t>
            </a:r>
            <a:r>
              <a:rPr lang="en-IN"/>
              <a:t>arithmetic.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Font typeface="Arial"/>
              <a:buAutoNum type="arabicPeriod" startAt="5"/>
            </a:pPr>
            <a:r>
              <a:rPr lang="en-IN"/>
              <a:t>Alice sends M, S</a:t>
            </a:r>
            <a:r>
              <a:rPr lang="en-IN" baseline="-25000"/>
              <a:t>1</a:t>
            </a:r>
            <a:r>
              <a:rPr lang="en-IN"/>
              <a:t>, and S</a:t>
            </a:r>
            <a:r>
              <a:rPr lang="en-IN" baseline="-25000"/>
              <a:t>2</a:t>
            </a:r>
            <a:r>
              <a:rPr lang="en-IN"/>
              <a:t> to Bob.</a:t>
            </a:r>
            <a:endParaRPr/>
          </a:p>
        </p:txBody>
      </p:sp>
      <p:sp>
        <p:nvSpPr>
          <p:cNvPr id="1502" name="Google Shape;1502;p18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167</a:t>
            </a:fld>
            <a:endParaRPr/>
          </a:p>
        </p:txBody>
      </p:sp>
      <p:sp>
        <p:nvSpPr>
          <p:cNvPr id="1503" name="Google Shape;1503;p18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8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Verifying in DSS</a:t>
            </a:r>
            <a:endParaRPr/>
          </a:p>
        </p:txBody>
      </p:sp>
      <p:sp>
        <p:nvSpPr>
          <p:cNvPr id="1509" name="Google Shape;1509;p18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IN"/>
              <a:t>Bob checks to see if 0 &lt; S</a:t>
            </a:r>
            <a:r>
              <a:rPr lang="en-IN" baseline="-25000"/>
              <a:t>1 </a:t>
            </a:r>
            <a:r>
              <a:rPr lang="en-IN"/>
              <a:t>&lt; q.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IN"/>
              <a:t>Bob checks to see if 0 &lt; S</a:t>
            </a:r>
            <a:r>
              <a:rPr lang="en-IN" baseline="-25000"/>
              <a:t>2</a:t>
            </a:r>
            <a:r>
              <a:rPr lang="en-IN"/>
              <a:t> &lt; q.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IN"/>
              <a:t>Bob calculates a digest of M using the same hash algorithm used by Alice.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IN"/>
              <a:t>Bob calculates </a:t>
            </a:r>
            <a:endParaRPr/>
          </a:p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IN"/>
              <a:t>If S</a:t>
            </a:r>
            <a:r>
              <a:rPr lang="en-IN" baseline="-25000"/>
              <a:t>1</a:t>
            </a:r>
            <a:r>
              <a:rPr lang="en-IN"/>
              <a:t> is congruent to V, the message is accepted; otherwise, it is rejected.</a:t>
            </a:r>
            <a:endParaRPr/>
          </a:p>
        </p:txBody>
      </p:sp>
      <p:pic>
        <p:nvPicPr>
          <p:cNvPr id="1510" name="Google Shape;1510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3100" y="3737113"/>
            <a:ext cx="5838228" cy="652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8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168</a:t>
            </a:fld>
            <a:endParaRPr/>
          </a:p>
        </p:txBody>
      </p:sp>
      <p:sp>
        <p:nvSpPr>
          <p:cNvPr id="1512" name="Google Shape;1512;p18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9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518" name="Google Shape;1518;p19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DSS Versus RSA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Computation of DSS signatures is faster than computation of RSA signatures when using the same p.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DSS Versus ElGamal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DSS signatures are smaller than ElGamal signatures because q is smaller than p.</a:t>
            </a:r>
            <a:endParaRPr/>
          </a:p>
        </p:txBody>
      </p:sp>
      <p:sp>
        <p:nvSpPr>
          <p:cNvPr id="1519" name="Google Shape;1519;p19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169</a:t>
            </a:fld>
            <a:endParaRPr/>
          </a:p>
        </p:txBody>
      </p:sp>
      <p:sp>
        <p:nvSpPr>
          <p:cNvPr id="1520" name="Google Shape;1520;p19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Function</a:t>
            </a:r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hash function is a mathematical function that converts a numerical input value into another compressed numerical value.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The input to the hash function is of arbitrary length but output is always of fixed length.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Values returned by a hash function are called message digest or simply hash values</a:t>
            </a: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91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7" name="Google Shape;1527;p191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8" name="Google Shape;1528;p191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9" name="Google Shape;1529;p191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0" name="Google Shape;1530;p191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1" name="Google Shape;1531;p191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2" name="Google Shape;1532;p191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3" name="Google Shape;1533;p191"/>
          <p:cNvSpPr txBox="1"/>
          <p:nvPr/>
        </p:nvSpPr>
        <p:spPr>
          <a:xfrm>
            <a:off x="1143000" y="0"/>
            <a:ext cx="73431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1" u="none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13.6.1  Variations and applications of DSS</a:t>
            </a:r>
            <a:endParaRPr sz="3200" b="1" i="1" u="none" strike="noStrike" cap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4" name="Google Shape;1534;p191"/>
          <p:cNvSpPr/>
          <p:nvPr/>
        </p:nvSpPr>
        <p:spPr>
          <a:xfrm>
            <a:off x="228600" y="1066800"/>
            <a:ext cx="8686800" cy="18002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1" u="none" strike="noStrike" cap="non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Stamped Signatures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Sometimes a signed document needs to be time stamped to prevent it from being replayed by an adversary. This is called time-stamped digital signature scheme.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191"/>
          <p:cNvSpPr/>
          <p:nvPr/>
        </p:nvSpPr>
        <p:spPr>
          <a:xfrm>
            <a:off x="228600" y="3228975"/>
            <a:ext cx="8686800" cy="18002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1" u="none" strike="noStrike" cap="non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Blind Signatures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Sometimes we have a document that we want to get signed without revealing the contents of the document to the signer.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19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170</a:t>
            </a:fld>
            <a:endParaRPr/>
          </a:p>
        </p:txBody>
      </p:sp>
      <p:sp>
        <p:nvSpPr>
          <p:cNvPr id="1537" name="Google Shape;1537;p19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9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Undeniable Digital Signatures</a:t>
            </a:r>
            <a:endParaRPr/>
          </a:p>
        </p:txBody>
      </p:sp>
      <p:sp>
        <p:nvSpPr>
          <p:cNvPr id="1543" name="Google Shape;1543;p192"/>
          <p:cNvSpPr txBox="1">
            <a:spLocks noGrp="1"/>
          </p:cNvSpPr>
          <p:nvPr>
            <p:ph type="body" idx="1"/>
          </p:nvPr>
        </p:nvSpPr>
        <p:spPr>
          <a:xfrm>
            <a:off x="683568" y="1066800"/>
            <a:ext cx="8460432" cy="5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/>
              <a:t>Invented by Chaum and Van antwerpen</a:t>
            </a:r>
            <a:endParaRPr sz="280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/>
              <a:t>Has three components –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 sz="2400"/>
              <a:t>A signing algorithm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 sz="2400"/>
              <a:t>A verification protocol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 sz="2400"/>
              <a:t>A disavowal(non-redudiation) protocol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/>
              <a:t>Signing algo allows Alice to sign a message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/>
              <a:t>Verification protocol uses challenge response mechanism &amp; involves Alice in verification; prevents message duplication and distribution without Alice’s approval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/>
              <a:t>Disavowal helps Alice to deny a forged signature</a:t>
            </a: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544" name="Google Shape;1544;p19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171</a:t>
            </a:fld>
            <a:endParaRPr/>
          </a:p>
        </p:txBody>
      </p:sp>
      <p:sp>
        <p:nvSpPr>
          <p:cNvPr id="1545" name="Google Shape;1545;p19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193" descr="Figurine Greek Hades Guard Dogs Cerebrus Statue Home Decor Hell Hound  Kerberos : Sports &amp; Outdoors - Amazon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200" y="29411"/>
            <a:ext cx="8675331" cy="577585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19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552" name="Google Shape;1552;p193"/>
          <p:cNvSpPr txBox="1">
            <a:spLocks noGrp="1"/>
          </p:cNvSpPr>
          <p:nvPr>
            <p:ph type="title"/>
          </p:nvPr>
        </p:nvSpPr>
        <p:spPr>
          <a:xfrm>
            <a:off x="857515" y="295252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arcellus"/>
              <a:buNone/>
            </a:pPr>
            <a:r>
              <a:rPr lang="en-IN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Kerberos</a:t>
            </a:r>
            <a:endParaRPr>
              <a:solidFill>
                <a:srgbClr val="C0000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553" name="Google Shape;1553;p19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172</a:t>
            </a:fld>
            <a:endParaRPr/>
          </a:p>
        </p:txBody>
      </p:sp>
      <p:sp>
        <p:nvSpPr>
          <p:cNvPr id="1554" name="Google Shape;1554;p19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9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Marcellus"/>
              <a:buNone/>
            </a:pPr>
            <a:r>
              <a:rPr lang="en-IN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Kerberos</a:t>
            </a:r>
            <a:endParaRPr/>
          </a:p>
        </p:txBody>
      </p:sp>
      <p:sp>
        <p:nvSpPr>
          <p:cNvPr id="1560" name="Google Shape;1560;p194"/>
          <p:cNvSpPr txBox="1">
            <a:spLocks noGrp="1"/>
          </p:cNvSpPr>
          <p:nvPr>
            <p:ph type="body" idx="1"/>
          </p:nvPr>
        </p:nvSpPr>
        <p:spPr>
          <a:xfrm>
            <a:off x="700004" y="1002511"/>
            <a:ext cx="8229600" cy="534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85750" lvl="0" indent="-1346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In mythology, Kerberos(also known as Cerberus) is a large, three-headed dog that guards the gates to the underworld to keep souls from escaping.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three heads of Kerberos represent the client, the server, and the Key Distribution Center(KDC).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Developed in the 1980s by at MITT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idea is to authenticate users while preventing passwords from being sent over the internet.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Uses secret-key cryptography and a trusted third party for authenticating client-server applications and verifying users‘ identities.</a:t>
            </a:r>
            <a:endParaRPr/>
          </a:p>
          <a:p>
            <a:pPr marL="285750" lvl="0" indent="-134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561" name="Google Shape;1561;p19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173</a:t>
            </a:fld>
            <a:endParaRPr/>
          </a:p>
        </p:txBody>
      </p:sp>
      <p:sp>
        <p:nvSpPr>
          <p:cNvPr id="1562" name="Google Shape;1562;p19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9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568" name="Google Shape;1568;p19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Kerberos is an authentication protocol,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Its a KDC, too.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Several systems, including Windows 2000, use Kerberos.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Originally designed at MIT, it has gone through several versions. 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569" name="Google Shape;1569;p19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174</a:t>
            </a:fld>
            <a:endParaRPr/>
          </a:p>
        </p:txBody>
      </p:sp>
      <p:sp>
        <p:nvSpPr>
          <p:cNvPr id="1570" name="Google Shape;1570;p19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9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576" name="Google Shape;1576;p19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577" name="Google Shape;1577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917" y="1323975"/>
            <a:ext cx="7685941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19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175</a:t>
            </a:fld>
            <a:endParaRPr/>
          </a:p>
        </p:txBody>
      </p:sp>
      <p:sp>
        <p:nvSpPr>
          <p:cNvPr id="1579" name="Google Shape;1579;p19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9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Terms</a:t>
            </a:r>
            <a:endParaRPr/>
          </a:p>
        </p:txBody>
      </p:sp>
      <p:sp>
        <p:nvSpPr>
          <p:cNvPr id="1585" name="Google Shape;1585;p19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Authentication server – AS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Ticket granting server – TGS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Key distribution center - KDC</a:t>
            </a:r>
            <a:endParaRPr/>
          </a:p>
        </p:txBody>
      </p:sp>
      <p:sp>
        <p:nvSpPr>
          <p:cNvPr id="1586" name="Google Shape;1586;p197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87" name="Google Shape;1587;p197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88" name="Google Shape;1588;p19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176</a:t>
            </a:fld>
            <a:endParaRPr/>
          </a:p>
        </p:txBody>
      </p:sp>
      <p:sp>
        <p:nvSpPr>
          <p:cNvPr id="1589" name="Google Shape;1589;p19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9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Kerberos working</a:t>
            </a:r>
            <a:endParaRPr/>
          </a:p>
        </p:txBody>
      </p:sp>
      <p:sp>
        <p:nvSpPr>
          <p:cNvPr id="1595" name="Google Shape;1595;p19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Initial Authentication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Authentication Server Verification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TGT Request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TGS Verification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Service Ticket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Accessing the Service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Service Verification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Secure Communication</a:t>
            </a:r>
            <a:endParaRPr/>
          </a:p>
        </p:txBody>
      </p:sp>
      <p:sp>
        <p:nvSpPr>
          <p:cNvPr id="1596" name="Google Shape;1596;p19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177</a:t>
            </a:fld>
            <a:endParaRPr/>
          </a:p>
        </p:txBody>
      </p:sp>
      <p:sp>
        <p:nvSpPr>
          <p:cNvPr id="1597" name="Google Shape;1597;p19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9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Kerberos working</a:t>
            </a:r>
            <a:endParaRPr/>
          </a:p>
        </p:txBody>
      </p:sp>
      <p:sp>
        <p:nvSpPr>
          <p:cNvPr id="1603" name="Google Shape;1603;p19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Font typeface="Arial"/>
              <a:buAutoNum type="arabicPeriod"/>
            </a:pPr>
            <a:r>
              <a:rPr lang="en-IN" b="1"/>
              <a:t>1. Initial Authentication</a:t>
            </a:r>
            <a:r>
              <a:rPr lang="en-IN"/>
              <a:t>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42857"/>
              <a:buChar char="o"/>
            </a:pPr>
            <a:r>
              <a:rPr lang="en-IN"/>
              <a:t>A user wants to access a network resource, such as a file server.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42857"/>
              <a:buChar char="o"/>
            </a:pPr>
            <a:r>
              <a:rPr lang="en-IN"/>
              <a:t>The user provides their username and password to "Authentication Server" (AS).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Font typeface="Arial"/>
              <a:buAutoNum type="arabicPeriod"/>
            </a:pPr>
            <a:r>
              <a:rPr lang="en-IN" b="1"/>
              <a:t>AS Verification</a:t>
            </a:r>
            <a:r>
              <a:rPr lang="en-IN"/>
              <a:t>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42857"/>
              <a:buChar char="o"/>
            </a:pPr>
            <a:r>
              <a:rPr lang="en-IN"/>
              <a:t>The AS uses the credentials and verifies the user's identity.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42857"/>
              <a:buChar char="o"/>
            </a:pPr>
            <a:r>
              <a:rPr lang="en-IN"/>
              <a:t>Upon sucess, the AS generates a small, secret encryption key called the Ticket Granting Ticket (TGT).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Font typeface="Arial"/>
              <a:buAutoNum type="arabicPeriod"/>
            </a:pPr>
            <a:r>
              <a:rPr lang="en-IN" b="1"/>
              <a:t>TGT Request</a:t>
            </a:r>
            <a:r>
              <a:rPr lang="en-IN"/>
              <a:t>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42857"/>
              <a:buChar char="o"/>
            </a:pPr>
            <a:r>
              <a:rPr lang="en-IN"/>
              <a:t>The user receives the TGT and wants to access a specific service, like a file server.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42857"/>
              <a:buChar char="o"/>
            </a:pPr>
            <a:r>
              <a:rPr lang="en-IN"/>
              <a:t>To do this, the user requests a </a:t>
            </a:r>
            <a:r>
              <a:rPr lang="en-IN" b="1"/>
              <a:t>service ticket </a:t>
            </a:r>
            <a:r>
              <a:rPr lang="en-IN"/>
              <a:t>from the Ticket Granting Server (TGS).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Font typeface="Arial"/>
              <a:buAutoNum type="arabicPeriod"/>
            </a:pPr>
            <a:r>
              <a:rPr lang="en-IN" b="1"/>
              <a:t>TGS Verification</a:t>
            </a:r>
            <a:r>
              <a:rPr lang="en-IN"/>
              <a:t>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42857"/>
              <a:buChar char="o"/>
            </a:pPr>
            <a:r>
              <a:rPr lang="en-IN"/>
              <a:t>The user's request, along with the TGT, is sent to the TGS.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42857"/>
              <a:buChar char="o"/>
            </a:pPr>
            <a:r>
              <a:rPr lang="en-IN"/>
              <a:t>The TGS validates the TGT and ensures that the user is allowed to access the requested service.</a:t>
            </a:r>
            <a:endParaRPr/>
          </a:p>
        </p:txBody>
      </p:sp>
      <p:sp>
        <p:nvSpPr>
          <p:cNvPr id="1604" name="Google Shape;1604;p19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178</a:t>
            </a:fld>
            <a:endParaRPr/>
          </a:p>
        </p:txBody>
      </p:sp>
      <p:sp>
        <p:nvSpPr>
          <p:cNvPr id="1605" name="Google Shape;1605;p19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0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Kerberos working</a:t>
            </a:r>
            <a:endParaRPr/>
          </a:p>
        </p:txBody>
      </p:sp>
      <p:sp>
        <p:nvSpPr>
          <p:cNvPr id="1611" name="Google Shape;1611;p20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en-IN" b="1"/>
              <a:t>4. Service Ticket</a:t>
            </a:r>
            <a:r>
              <a:rPr lang="en-IN"/>
              <a:t>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If the TGS approves the request, it creates a service ticket for the user. This ticket includes a session key.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en-IN" b="1"/>
              <a:t>5. Accessing the Service</a:t>
            </a:r>
            <a:r>
              <a:rPr lang="en-IN"/>
              <a:t>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The user takes the service ticket and forwards it to the desired service (e.g., the file server).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en-IN" b="1"/>
              <a:t>6. Service Verification</a:t>
            </a:r>
            <a:r>
              <a:rPr lang="en-IN"/>
              <a:t>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The service validates the service ticket using the session key it shares with the TGS.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en-IN" b="1"/>
              <a:t>7. Secure Communication</a:t>
            </a:r>
            <a:r>
              <a:rPr lang="en-IN"/>
              <a:t>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Once the service ticket is verified, the user and the service have a shared session key that they use to encrypt and decrypt their communication.</a:t>
            </a:r>
            <a:endParaRPr/>
          </a:p>
        </p:txBody>
      </p:sp>
      <p:sp>
        <p:nvSpPr>
          <p:cNvPr id="1612" name="Google Shape;1612;p20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179</a:t>
            </a:fld>
            <a:endParaRPr/>
          </a:p>
        </p:txBody>
      </p:sp>
      <p:sp>
        <p:nvSpPr>
          <p:cNvPr id="1613" name="Google Shape;1613;p20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Function</a:t>
            </a:r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241" name="Google Shape;241;p39" descr="Cryptography Hash func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8391" y="1122775"/>
            <a:ext cx="6612973" cy="46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 txBox="1"/>
          <p:nvPr/>
        </p:nvSpPr>
        <p:spPr>
          <a:xfrm>
            <a:off x="536713" y="5963477"/>
            <a:ext cx="74959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Source:https://www.tutorialspoint.com/cryptography/cryptography_hash_functions.htm</a:t>
            </a:r>
            <a:endParaRPr/>
          </a:p>
        </p:txBody>
      </p:sp>
      <p:sp>
        <p:nvSpPr>
          <p:cNvPr id="243" name="Google Shape;243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0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Kerberos working</a:t>
            </a:r>
            <a:endParaRPr/>
          </a:p>
        </p:txBody>
      </p:sp>
      <p:sp>
        <p:nvSpPr>
          <p:cNvPr id="1619" name="Google Shape;1619;p20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In simple terms, Kerberos is like a security guard for your network.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 It first checks your identity (username and password) and gives you a special ticket (TGT).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Then, when you want to access different parts of the network (services), you use this ticket to get access.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 It's like showing your ID to the security guard (TGS) at each door you want to enter.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If you're authorized, the guard gives you a key (service ticket) to that door, which you can use for secure communication with the service.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This way, only authorized users can access specific network resources, and the communication between them is encrypted for added security.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None/>
            </a:pPr>
            <a:endParaRPr/>
          </a:p>
        </p:txBody>
      </p:sp>
      <p:sp>
        <p:nvSpPr>
          <p:cNvPr id="1620" name="Google Shape;1620;p20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180</a:t>
            </a:fld>
            <a:endParaRPr/>
          </a:p>
        </p:txBody>
      </p:sp>
      <p:sp>
        <p:nvSpPr>
          <p:cNvPr id="1621" name="Google Shape;1621;p20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0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627" name="Google Shape;1627;p20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628" name="Google Shape;1628;p202" descr="https://lh6.googleusercontent.com/vunt_3PvI4Y1SYkxAm2nvB-y5s60w_ZDU9BFVJ8Z70_7oAlumsUWWiFxe_yS5yjL6pMLeMXxV__P8-KT-DTJ5RGv2Del5sB9TD311fST8riyLIKKM2Y0TKQt9jwRvHrd7lvaVKYLDnajUkhN3ly9p27ryLqCzORxotC-xA2b0S_uu_C9p4035dM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219" y="797170"/>
            <a:ext cx="6403919" cy="541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20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181</a:t>
            </a:fld>
            <a:endParaRPr/>
          </a:p>
        </p:txBody>
      </p:sp>
      <p:sp>
        <p:nvSpPr>
          <p:cNvPr id="1630" name="Google Shape;1630;p20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20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636" name="Google Shape;1636;p20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Authentication Server (AS)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The authentication server (AS) is the KDC in the Kerberos protocol.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Ticket-Granting Server (TGS)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The ticket-granting server (TGS) issues a ticket for the real server (Bob).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Real Server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The real server (Bob) provides services for the user (Alice). 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637" name="Google Shape;1637;p203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638" name="Google Shape;1638;p20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182</a:t>
            </a:fld>
            <a:endParaRPr/>
          </a:p>
        </p:txBody>
      </p:sp>
      <p:sp>
        <p:nvSpPr>
          <p:cNvPr id="1639" name="Google Shape;1639;p20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0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Kerberos Example</a:t>
            </a:r>
            <a:endParaRPr/>
          </a:p>
        </p:txBody>
      </p:sp>
      <p:sp>
        <p:nvSpPr>
          <p:cNvPr id="1645" name="Google Shape;1645;p20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646" name="Google Shape;1646;p204" descr="https://lh6.googleusercontent.com/MwAr8D-4QvuXsPe9OxXjL-SYR7kyOrykUBT46u4XzBukMUX1RWG8fSilcRnBaCkkwzLG0dAmBJlHkY6TSjodpSbPu2yKLPZVWFXJ1eNCtor7-kgRmGjspV2bXhWUVUzNefpuJJw1NTu7t1U5clshIWDhDbb2OpOG6cuijuOdjT_lqWBWsyRJldI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5130"/>
            <a:ext cx="8875452" cy="6062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204"/>
          <p:cNvSpPr txBox="1"/>
          <p:nvPr/>
        </p:nvSpPr>
        <p:spPr>
          <a:xfrm>
            <a:off x="5814391" y="4899991"/>
            <a:ext cx="254877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that if Alice needs to receive services from different servers, she need repeat only the last four steps.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20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183</a:t>
            </a:fld>
            <a:endParaRPr/>
          </a:p>
        </p:txBody>
      </p:sp>
      <p:sp>
        <p:nvSpPr>
          <p:cNvPr id="1649" name="Google Shape;1649;p20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20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Reading: Kerberos versions</a:t>
            </a:r>
            <a:endParaRPr/>
          </a:p>
        </p:txBody>
      </p:sp>
      <p:sp>
        <p:nvSpPr>
          <p:cNvPr id="1655" name="Google Shape;1655;p20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Version 5 has a longer ticket lifetime.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Version 5 allows tickets to be renewed.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Version 5 can accept any symmetric-key algorithm.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Version 5 uses a different protocol for describing data types.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Version 5 has more overhead than version 4.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656" name="Google Shape;1656;p20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184</a:t>
            </a:fld>
            <a:endParaRPr/>
          </a:p>
        </p:txBody>
      </p:sp>
      <p:sp>
        <p:nvSpPr>
          <p:cNvPr id="1657" name="Google Shape;1657;p20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0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Kerberos</a:t>
            </a:r>
            <a:endParaRPr/>
          </a:p>
        </p:txBody>
      </p:sp>
      <p:sp>
        <p:nvSpPr>
          <p:cNvPr id="1663" name="Google Shape;1663;p20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 client authenticates itself to the </a:t>
            </a:r>
            <a:r>
              <a:rPr lang="en-IN" b="1"/>
              <a:t>Authentication Server (AS)</a:t>
            </a:r>
            <a:r>
              <a:rPr lang="en-IN"/>
              <a:t> which forwards the username to a </a:t>
            </a:r>
            <a:r>
              <a:rPr lang="en-IN" b="1"/>
              <a:t>key distribution center</a:t>
            </a:r>
            <a:r>
              <a:rPr lang="en-IN"/>
              <a:t> </a:t>
            </a:r>
            <a:r>
              <a:rPr lang="en-IN" b="1"/>
              <a:t>(KDC)</a:t>
            </a:r>
            <a:r>
              <a:rPr lang="en-IN"/>
              <a:t>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 KDC issues a  time stamped </a:t>
            </a:r>
            <a:r>
              <a:rPr lang="en-IN" b="1"/>
              <a:t>ticket-granting ticket (TGT)</a:t>
            </a:r>
            <a:r>
              <a:rPr lang="en-IN"/>
              <a:t>, and encrypts it using the </a:t>
            </a:r>
            <a:r>
              <a:rPr lang="en-IN" b="1"/>
              <a:t>ticket-granting service's (TGS)</a:t>
            </a:r>
            <a:r>
              <a:rPr lang="en-IN"/>
              <a:t> secret key and returns the encrypted result to the user's workstation.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This is done infrequently, typically at user logon;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 TGT expires at some point although it may be transparently renewed by the user's session manager while they are logged in.</a:t>
            </a: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endParaRPr/>
          </a:p>
        </p:txBody>
      </p:sp>
      <p:sp>
        <p:nvSpPr>
          <p:cNvPr id="1664" name="Google Shape;1664;p20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185</a:t>
            </a:fld>
            <a:endParaRPr/>
          </a:p>
        </p:txBody>
      </p:sp>
      <p:sp>
        <p:nvSpPr>
          <p:cNvPr id="1665" name="Google Shape;1665;p20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0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Kerberos</a:t>
            </a:r>
            <a:endParaRPr/>
          </a:p>
        </p:txBody>
      </p:sp>
      <p:sp>
        <p:nvSpPr>
          <p:cNvPr id="1671" name="Google Shape;1671;p20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When the client needs to communicate with a service on another node (a "principal", in Kerberos parlance), the client sends the TGT to the TGS,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service must have already been registered with the TGS with a </a:t>
            </a:r>
            <a:r>
              <a:rPr lang="en-IN" b="1"/>
              <a:t>Service Principal Name (SPN)</a:t>
            </a:r>
            <a:r>
              <a:rPr lang="en-IN"/>
              <a:t>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client uses the SPN to request access to this service.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After verifying that the TGT is valid and that the user has access to a the requested service, the TGS issues ticket and session keys to the client.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client then sends the ticket to the </a:t>
            </a:r>
            <a:r>
              <a:rPr lang="en-IN" b="1"/>
              <a:t>service server (SS)</a:t>
            </a:r>
            <a:r>
              <a:rPr lang="en-IN"/>
              <a:t> along with its service request.</a:t>
            </a:r>
            <a:endParaRPr/>
          </a:p>
          <a:p>
            <a:pPr marL="285750" lvl="0" indent="-1212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672" name="Google Shape;1672;p20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186</a:t>
            </a:fld>
            <a:endParaRPr/>
          </a:p>
        </p:txBody>
      </p:sp>
      <p:sp>
        <p:nvSpPr>
          <p:cNvPr id="1673" name="Google Shape;1673;p20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0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679" name="Google Shape;1679;p20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1680" name="Google Shape;1680;p208" descr="https://upload.wikimedia.org/wikipedia/commons/thumb/6/68/Kerberos_protocol.svg/645px-Kerberos_protocol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8585" y="70959"/>
            <a:ext cx="6143625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20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187</a:t>
            </a:fld>
            <a:endParaRPr/>
          </a:p>
        </p:txBody>
      </p:sp>
      <p:sp>
        <p:nvSpPr>
          <p:cNvPr id="1682" name="Google Shape;1682;p20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20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Reading: Client authentication</a:t>
            </a:r>
            <a:endParaRPr/>
          </a:p>
        </p:txBody>
      </p:sp>
      <p:sp>
        <p:nvSpPr>
          <p:cNvPr id="1688" name="Google Shape;1688;p209"/>
          <p:cNvSpPr txBox="1">
            <a:spLocks noGrp="1"/>
          </p:cNvSpPr>
          <p:nvPr>
            <p:ph type="body" idx="1"/>
          </p:nvPr>
        </p:nvSpPr>
        <p:spPr>
          <a:xfrm>
            <a:off x="700004" y="836713"/>
            <a:ext cx="822960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client sends a cleartext message of the user ID to the requesting services on behalf of the user. (Note: Neither the secret key nor the password is sent to the AS.)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AS checks if the client is in its database.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If it is, the AS generates the secret key by hashing the password of the user found at the database and sends back the following two messages to the client: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Message A: </a:t>
            </a:r>
            <a:r>
              <a:rPr lang="en-IN" i="1"/>
              <a:t>Client/TGS Session Key</a:t>
            </a:r>
            <a:r>
              <a:rPr lang="en-IN"/>
              <a:t> encrypted using the secret key of the client/user.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Message B: </a:t>
            </a:r>
            <a:r>
              <a:rPr lang="en-IN" i="1"/>
              <a:t>Ticket-Granting-Ticket</a:t>
            </a:r>
            <a:r>
              <a:rPr lang="en-IN"/>
              <a:t> (TGT, which includes the client ID, client network address, ticket validity period, and the </a:t>
            </a:r>
            <a:r>
              <a:rPr lang="en-IN" i="1"/>
              <a:t>Client/TGS Session Key</a:t>
            </a:r>
            <a:r>
              <a:rPr lang="en-IN"/>
              <a:t>) encrypted using the secret key of the TGS.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Once the client receives messages A and B, it attempts to decrypt message A with the secret key generated from the password entered by the user.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If the user entered password does not match the password in the AS database, the client's secret key will be different and thus unable to decrypt message A.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With a valid password and secret key the client decrypts message A to obtain the </a:t>
            </a:r>
            <a:r>
              <a:rPr lang="en-IN" i="1"/>
              <a:t>Client/TGS Session Key</a:t>
            </a:r>
            <a:r>
              <a:rPr lang="en-IN"/>
              <a:t>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This session key is used for further communications with the TGS. (Note: The client cannot decrypt Message B, as it is encrypted using TGS's secret key.)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At this point, the client has enough information to authenticate itself to the TGS.</a:t>
            </a:r>
            <a:endParaRPr/>
          </a:p>
        </p:txBody>
      </p:sp>
      <p:sp>
        <p:nvSpPr>
          <p:cNvPr id="1689" name="Google Shape;1689;p2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188</a:t>
            </a:fld>
            <a:endParaRPr/>
          </a:p>
        </p:txBody>
      </p:sp>
      <p:sp>
        <p:nvSpPr>
          <p:cNvPr id="1690" name="Google Shape;1690;p20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21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 b="1"/>
              <a:t>Reading: Client Service Authorization</a:t>
            </a:r>
            <a:endParaRPr/>
          </a:p>
        </p:txBody>
      </p:sp>
      <p:sp>
        <p:nvSpPr>
          <p:cNvPr id="1696" name="Google Shape;1696;p210"/>
          <p:cNvSpPr txBox="1">
            <a:spLocks noGrp="1"/>
          </p:cNvSpPr>
          <p:nvPr>
            <p:ph type="body" idx="1"/>
          </p:nvPr>
        </p:nvSpPr>
        <p:spPr>
          <a:xfrm>
            <a:off x="700004" y="980729"/>
            <a:ext cx="8229600" cy="554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When requesting services, the client sends the following messages to the TGS: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Message C: Composed of the message B (the encrypted TGT using the TGS secret key) and the ID of the requested service.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Message D: Authenticator (which is composed of the client ID and the timestamp), encrypted using the </a:t>
            </a:r>
            <a:r>
              <a:rPr lang="en-IN" i="1"/>
              <a:t>Client/TGS Session Key</a:t>
            </a:r>
            <a:r>
              <a:rPr lang="en-IN"/>
              <a:t>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Upon receiving messages C and D, the TGS retrieves message B out of message C.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It decrypts message B using the TGS secret key and gets : </a:t>
            </a:r>
            <a:r>
              <a:rPr lang="en-IN" i="1"/>
              <a:t>Client/TGS Session Key</a:t>
            </a:r>
            <a:r>
              <a:rPr lang="en-IN"/>
              <a:t> and the client ID (both are in the TGT).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Using this </a:t>
            </a:r>
            <a:r>
              <a:rPr lang="en-IN" i="1"/>
              <a:t>Client/TGS Session Key</a:t>
            </a:r>
            <a:r>
              <a:rPr lang="en-IN"/>
              <a:t>, the TGS decrypts message D (Authenticator) and compares the client IDs from messages B and D; if they match, the server sends the following two messages to the client: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Message E: </a:t>
            </a:r>
            <a:r>
              <a:rPr lang="en-IN" i="1"/>
              <a:t>Client-to-server ticket</a:t>
            </a:r>
            <a:r>
              <a:rPr lang="en-IN"/>
              <a:t> (which includes the client ID, client network address, validity period, and </a:t>
            </a:r>
            <a:r>
              <a:rPr lang="en-IN" i="1"/>
              <a:t>Client/Server Session Key</a:t>
            </a:r>
            <a:r>
              <a:rPr lang="en-IN"/>
              <a:t>) encrypted using the service's secret key.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Message F: </a:t>
            </a:r>
            <a:r>
              <a:rPr lang="en-IN" i="1"/>
              <a:t>Client/Server Session Key</a:t>
            </a:r>
            <a:r>
              <a:rPr lang="en-IN"/>
              <a:t> encrypted with the </a:t>
            </a:r>
            <a:r>
              <a:rPr lang="en-IN" i="1"/>
              <a:t>Client/TGS Session Key</a:t>
            </a:r>
            <a:r>
              <a:rPr lang="en-IN"/>
              <a:t>.</a:t>
            </a:r>
            <a:endParaRPr/>
          </a:p>
          <a:p>
            <a:pPr marL="285750" lvl="0" indent="-134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697" name="Google Shape;1697;p2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189</a:t>
            </a:fld>
            <a:endParaRPr/>
          </a:p>
        </p:txBody>
      </p:sp>
      <p:sp>
        <p:nvSpPr>
          <p:cNvPr id="1698" name="Google Shape;1698;p2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function examples</a:t>
            </a:r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434" y="1542290"/>
            <a:ext cx="8179905" cy="1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433" y="3137800"/>
            <a:ext cx="8204791" cy="168267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914400" y="4989780"/>
            <a:ext cx="78916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comparing the hash values of each calculation, it is easy to determine if the message is changed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1222513" y="5983357"/>
            <a:ext cx="73068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https://www.practicalnetworking.net/series/cryptography/hashing-algorithm/</a:t>
            </a:r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sp>
        <p:nvSpPr>
          <p:cNvPr id="256" name="Google Shape;256;p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1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 b="1"/>
              <a:t>Reading: Client Service Request</a:t>
            </a:r>
            <a:endParaRPr/>
          </a:p>
        </p:txBody>
      </p:sp>
      <p:sp>
        <p:nvSpPr>
          <p:cNvPr id="1704" name="Google Shape;1704;p211"/>
          <p:cNvSpPr txBox="1">
            <a:spLocks noGrp="1"/>
          </p:cNvSpPr>
          <p:nvPr>
            <p:ph type="body" idx="1"/>
          </p:nvPr>
        </p:nvSpPr>
        <p:spPr>
          <a:xfrm>
            <a:off x="700004" y="1052737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Upon receiving messages E and F from TGS, the client has enough information to authenticate itself to the Service Server (SS).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client connects to the SS and sends the following two messages: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Message E: From the previous step (the </a:t>
            </a:r>
            <a:r>
              <a:rPr lang="en-IN" i="1"/>
              <a:t>Client-to-server ticket</a:t>
            </a:r>
            <a:r>
              <a:rPr lang="en-IN"/>
              <a:t>, encrypted using service's secret key).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Message G: A new Authenticator, which includes the client ID, timestamp and is encrypted using </a:t>
            </a:r>
            <a:r>
              <a:rPr lang="en-IN" i="1"/>
              <a:t>Client/Server Session Key</a:t>
            </a:r>
            <a:r>
              <a:rPr lang="en-IN"/>
              <a:t>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SS decrypts the ticket (message E) using its own secret key to retrieve the </a:t>
            </a:r>
            <a:r>
              <a:rPr lang="en-IN" i="1"/>
              <a:t>Client/Server Session Key</a:t>
            </a:r>
            <a:r>
              <a:rPr lang="en-IN"/>
              <a:t>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Using the sessions key, SS decrypts the Authenticator and compares client ID from messages E and G, if they match server sends the following message to the client to confirm its true identity and willingness to serve the client: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Message H: The timestamp found in client's Authenticator (plus 1 in version 4, but not necessary in version 5</a:t>
            </a:r>
            <a:r>
              <a:rPr lang="en-IN" u="sng" baseline="30000">
                <a:solidFill>
                  <a:schemeClr val="hlink"/>
                </a:solidFill>
                <a:hlinkClick r:id="rId3"/>
              </a:rPr>
              <a:t>[10]</a:t>
            </a:r>
            <a:r>
              <a:rPr lang="en-IN" u="sng" baseline="30000">
                <a:solidFill>
                  <a:schemeClr val="hlink"/>
                </a:solidFill>
                <a:hlinkClick r:id="rId4"/>
              </a:rPr>
              <a:t>[11]</a:t>
            </a:r>
            <a:r>
              <a:rPr lang="en-IN"/>
              <a:t>), encrypted using the </a:t>
            </a:r>
            <a:r>
              <a:rPr lang="en-IN" i="1"/>
              <a:t>Client/Server Session Key</a:t>
            </a:r>
            <a:r>
              <a:rPr lang="en-IN"/>
              <a:t>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client decrypts the confirmation (message H) using the </a:t>
            </a:r>
            <a:r>
              <a:rPr lang="en-IN" i="1"/>
              <a:t>Client/Server Session Key</a:t>
            </a:r>
            <a:r>
              <a:rPr lang="en-IN"/>
              <a:t> and checks whether the timestamp is correct.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If so, then the client can trust the server and can start issuing service requests to the server.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server provides the requested services to the client.</a:t>
            </a:r>
            <a:endParaRPr/>
          </a:p>
          <a:p>
            <a:pPr marL="285750" lvl="0" indent="-161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705" name="Google Shape;1705;p2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190</a:t>
            </a:fld>
            <a:endParaRPr/>
          </a:p>
        </p:txBody>
      </p:sp>
      <p:sp>
        <p:nvSpPr>
          <p:cNvPr id="1706" name="Google Shape;1706;p2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1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3600"/>
              <a:buNone/>
            </a:pPr>
            <a:r>
              <a:rPr lang="en-IN" sz="2800" b="1">
                <a:solidFill>
                  <a:srgbClr val="FF0000"/>
                </a:solidFill>
                <a:latin typeface="Marcellus"/>
                <a:ea typeface="Marcellus"/>
                <a:cs typeface="Marcellus"/>
                <a:sym typeface="Marcellus"/>
              </a:rPr>
              <a:t>Advantages of Kerberos</a:t>
            </a:r>
            <a:endParaRPr sz="4400">
              <a:solidFill>
                <a:srgbClr val="FF000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713" name="Google Shape;1713;p21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IN" sz="1700" b="1">
                <a:latin typeface="Arial"/>
                <a:ea typeface="Arial"/>
                <a:cs typeface="Arial"/>
                <a:sym typeface="Arial"/>
              </a:rPr>
              <a:t>Passwords aren’t exposed to eavesdropping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IN" sz="1700" b="1">
                <a:latin typeface="Arial"/>
                <a:ea typeface="Arial"/>
                <a:cs typeface="Arial"/>
                <a:sym typeface="Arial"/>
              </a:rPr>
              <a:t>Password is only typed to the local workstation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IN" sz="1100">
                <a:latin typeface="Arial"/>
                <a:ea typeface="Arial"/>
                <a:cs typeface="Arial"/>
                <a:sym typeface="Arial"/>
              </a:rPr>
              <a:t>It never travels over the network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IN" sz="1100">
                <a:latin typeface="Arial"/>
                <a:ea typeface="Arial"/>
                <a:cs typeface="Arial"/>
                <a:sym typeface="Arial"/>
              </a:rPr>
              <a:t>It is never transmitted to a remote server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IN" sz="1700" b="1">
                <a:latin typeface="Arial"/>
                <a:ea typeface="Arial"/>
                <a:cs typeface="Arial"/>
                <a:sym typeface="Arial"/>
              </a:rPr>
              <a:t>Password guessing more difficult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IN" sz="1700" b="1">
                <a:latin typeface="Arial"/>
                <a:ea typeface="Arial"/>
                <a:cs typeface="Arial"/>
                <a:sym typeface="Arial"/>
              </a:rPr>
              <a:t>Single Sign-on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IN" sz="1100">
                <a:latin typeface="Arial"/>
                <a:ea typeface="Arial"/>
                <a:cs typeface="Arial"/>
                <a:sym typeface="Arial"/>
              </a:rPr>
              <a:t>More convenient: only one password, entered once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IN" sz="1100">
                <a:latin typeface="Arial"/>
                <a:ea typeface="Arial"/>
                <a:cs typeface="Arial"/>
                <a:sym typeface="Arial"/>
              </a:rPr>
              <a:t>Users may be less likely to store passwords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IN" sz="1700" b="1">
                <a:latin typeface="Arial"/>
                <a:ea typeface="Arial"/>
                <a:cs typeface="Arial"/>
                <a:sym typeface="Arial"/>
              </a:rPr>
              <a:t>Stolen tickets hard to reuse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IN" sz="1100">
                <a:latin typeface="Arial"/>
                <a:ea typeface="Arial"/>
                <a:cs typeface="Arial"/>
                <a:sym typeface="Arial"/>
              </a:rPr>
              <a:t>Need authenticator as well, which can’t be reused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IN" sz="1700" b="1">
                <a:latin typeface="Arial"/>
                <a:ea typeface="Arial"/>
                <a:cs typeface="Arial"/>
                <a:sym typeface="Arial"/>
              </a:rPr>
              <a:t>Much easier to effectively secure a small set of limited access machines (the AS’s)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IN" sz="1700" b="1">
                <a:latin typeface="Arial"/>
                <a:ea typeface="Arial"/>
                <a:cs typeface="Arial"/>
                <a:sym typeface="Arial"/>
              </a:rPr>
              <a:t>Easier to recover from host compromises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IN" sz="1700" b="1">
                <a:latin typeface="Arial"/>
                <a:ea typeface="Arial"/>
                <a:cs typeface="Arial"/>
                <a:sym typeface="Arial"/>
              </a:rPr>
              <a:t>Centralized user account administration</a:t>
            </a:r>
            <a:endParaRPr/>
          </a:p>
        </p:txBody>
      </p:sp>
      <p:sp>
        <p:nvSpPr>
          <p:cNvPr id="1714" name="Google Shape;1714;p2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191</a:t>
            </a:fld>
            <a:endParaRPr/>
          </a:p>
        </p:txBody>
      </p:sp>
      <p:sp>
        <p:nvSpPr>
          <p:cNvPr id="1715" name="Google Shape;1715;p2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1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Drawbacks and limitations</a:t>
            </a:r>
            <a:endParaRPr/>
          </a:p>
        </p:txBody>
      </p:sp>
      <p:sp>
        <p:nvSpPr>
          <p:cNvPr id="1721" name="Google Shape;1721;p21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Kerberos has strict time requirements, which means that the clocks of the involved hosts must be synchronized within configured limits.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The tickets have a time availability period, and if the host clock is not synchronized with the Kerberos server clock, the authentication will fail.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The default configuration </a:t>
            </a:r>
            <a:r>
              <a:rPr lang="en-IN" u="sng">
                <a:solidFill>
                  <a:schemeClr val="hlink"/>
                </a:solidFill>
                <a:hlinkClick r:id="rId3"/>
              </a:rPr>
              <a:t>per MIT</a:t>
            </a:r>
            <a:r>
              <a:rPr lang="en-IN"/>
              <a:t> requires that clock times be no more than five minutes apart.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 In practice, Network Time Protocol daemons are usually used to keep the host clocks synchronized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administration protocol is not standardized and differs between server implementations.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In case of symmetric cryptography adoption (Kerberos can work using symmetric or asymmetric (public-key) cryptography), since all authentications are controlled by a centralized </a:t>
            </a:r>
            <a:r>
              <a:rPr lang="en-IN" u="sng">
                <a:solidFill>
                  <a:schemeClr val="hlink"/>
                </a:solidFill>
                <a:hlinkClick r:id="rId4"/>
              </a:rPr>
              <a:t>key distribution center</a:t>
            </a:r>
            <a:r>
              <a:rPr lang="en-IN"/>
              <a:t> (KDC), compromise of this authentication infrastructure will allow an attacker to impersonate any user.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Each network service that requires a different host name will need its own set of Kerberos keys. This complicates virtual hosting and clusters.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Kerberos requires user accounts and services to have a trusted relationship to the Kerberos token server.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required client trust makes creating staged environments difficult: Either domain trust relationships need to be created that prevent a strict separation of environment domains, or additional user clients need to be provided for each environment.</a:t>
            </a:r>
            <a:endParaRPr/>
          </a:p>
          <a:p>
            <a:pPr marL="285750" lvl="0" indent="-187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722" name="Google Shape;1722;p2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192</a:t>
            </a:fld>
            <a:endParaRPr/>
          </a:p>
        </p:txBody>
      </p:sp>
      <p:sp>
        <p:nvSpPr>
          <p:cNvPr id="1723" name="Google Shape;1723;p2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1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 b="1"/>
              <a:t>Reading: Can Kerberos Be Hacked?</a:t>
            </a:r>
            <a:endParaRPr/>
          </a:p>
        </p:txBody>
      </p:sp>
      <p:sp>
        <p:nvSpPr>
          <p:cNvPr id="1729" name="Google Shape;1729;p21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84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Yes. Because it is one of the most widely used authentication protocols, hackers have developed several ways to crack into Kerberos.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Most of these hacks take advantage of a vulnerability, weak passwords, or malware – sometimes a combination of all three.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Some of the more successful methods of hacking Kerberos include: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Pass-the-ticket: the process of forging a session key and presenting that forgery to the resource as credentials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Golden Ticket:</a:t>
            </a: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 A ticket that grants a user domain admin access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Silver Ticket:</a:t>
            </a: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 A forged ticket that grants access to a service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Credential stuffing/ Brute force: automated continued attempts to guess a password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Encryption downgrade with Skeleton Key Malware: A malware that can bypass Kerberos, but the attack must have Admin access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DCShadow attack: a new attack where attackers gain enough access inside a network to set up their own DC to use in further infiltration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134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0" name="Google Shape;1730;p2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193</a:t>
            </a:fld>
            <a:endParaRPr/>
          </a:p>
        </p:txBody>
      </p:sp>
      <p:sp>
        <p:nvSpPr>
          <p:cNvPr id="1731" name="Google Shape;1731;p2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1"/>
          <p:cNvSpPr/>
          <p:nvPr/>
        </p:nvSpPr>
        <p:spPr>
          <a:xfrm>
            <a:off x="3033631" y="2967334"/>
            <a:ext cx="528278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IN" sz="54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5400" b="1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194</a:t>
            </a:fld>
            <a:endParaRPr/>
          </a:p>
        </p:txBody>
      </p:sp>
      <p:sp>
        <p:nvSpPr>
          <p:cNvPr id="1738" name="Google Shape;1738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Message</a:t>
            </a:r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In cryptography, a message could be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Key- session key, shared key, public, private key etc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Password (salt)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Data –</a:t>
            </a:r>
            <a:endParaRPr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en-IN"/>
              <a:t>Files/documents</a:t>
            </a:r>
            <a:endParaRPr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en-IN"/>
              <a:t>information, </a:t>
            </a:r>
            <a:endParaRPr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en-IN"/>
              <a:t>random numbers for challenge response, </a:t>
            </a:r>
            <a:endParaRPr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en-IN"/>
              <a:t>data exchanged for computations like Diffie-Hellman algo, </a:t>
            </a:r>
            <a:endParaRPr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en-IN"/>
              <a:t>Seed numbers for key generators and for synchronizations, etc 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Flaws? </a:t>
            </a:r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many words might result in the same hash value.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Hello and </a:t>
            </a:r>
            <a:r>
              <a:rPr lang="en-IN" i="1"/>
              <a:t>cellt</a:t>
            </a:r>
            <a:r>
              <a:rPr lang="en-IN"/>
              <a:t>, both messages result in hash value= 52, i.e. more than one words might have same hash output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In such scenario, message alteration would go undetected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Algorithm</a:t>
            </a:r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one way function that converts data string into fixed length numeric string output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Output is generally smaller than input, hence called message digest or message compression algorithm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271" name="Google Shape;271;p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What is a hash function? </a:t>
            </a:r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/>
              <a:t>Compression</a:t>
            </a:r>
            <a:r>
              <a:rPr lang="en-IN"/>
              <a:t>: A function that maps arbitrarily long binary strings to fixed length binary strings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/>
              <a:t>Ease of Computation</a:t>
            </a:r>
            <a:r>
              <a:rPr lang="en-IN"/>
              <a:t>: Given a hash function and an input it should be easy to calculate the output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Often used to create a hash table where the hash function computes the index into the table</a:t>
            </a:r>
            <a:endParaRPr/>
          </a:p>
        </p:txBody>
      </p:sp>
      <p:sp>
        <p:nvSpPr>
          <p:cNvPr id="279" name="Google Shape;279;p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sp>
        <p:nvSpPr>
          <p:cNvPr id="280" name="Google Shape;280;p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Function Properties</a:t>
            </a:r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solidFill>
                  <a:srgbClr val="00B050"/>
                </a:solidFill>
              </a:rPr>
              <a:t>It is mathematically impossible to extract the original message from the digest.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Hashing is sometimes referred to as </a:t>
            </a:r>
            <a:r>
              <a:rPr lang="en-IN" u="sng"/>
              <a:t>one-way encryption</a:t>
            </a:r>
            <a:r>
              <a:rPr lang="en-IN"/>
              <a:t>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message can be encrypted but is impossible to decrypt.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This is accomplished using one-way functions within the hashing algorithm.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It is impossible to derive ‘hello’ knowing only a resulting hash value of ’52’. Mostly because there could be thousands of messages that result in the identical output.</a:t>
            </a: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Function</a:t>
            </a:r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solidFill>
                  <a:srgbClr val="00B050"/>
                </a:solidFill>
              </a:rPr>
              <a:t>A slight change to the original message causes a drastic change in the resulting digest.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Any minor modification – even as small as changing a single character – to the original Message should greatly alter the computed hash result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This is sometimes referred to as the Avalanche effect.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If for two different messages,  hash to same output, then this term is known as Collision.</a:t>
            </a:r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Function</a:t>
            </a:r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solidFill>
                  <a:srgbClr val="00B050"/>
                </a:solidFill>
              </a:rPr>
              <a:t>The result of the hashing algorithm is always the same length.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It is vital for the resulting hash value to not provide any hints or clues about the original Message – including its length.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hash result should not grow in size as the length of the Message increases.</a:t>
            </a:r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311" name="Google Shape;311;p47" descr="undefin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374" y="97132"/>
            <a:ext cx="7615796" cy="551847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 txBox="1"/>
          <p:nvPr/>
        </p:nvSpPr>
        <p:spPr>
          <a:xfrm>
            <a:off x="1252330" y="5613064"/>
            <a:ext cx="64107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slight change in input causes larger change in output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596348" y="6102626"/>
            <a:ext cx="767870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https://en.wikipedia.org/wiki/Cryptographic_hash_function#/media/File:Cryptographic_Hash_Function.svg</a:t>
            </a:r>
            <a:endParaRPr/>
          </a:p>
        </p:txBody>
      </p:sp>
      <p:sp>
        <p:nvSpPr>
          <p:cNvPr id="314" name="Google Shape;314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sp>
        <p:nvSpPr>
          <p:cNvPr id="315" name="Google Shape;315;p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Function</a:t>
            </a:r>
            <a:endParaRPr/>
          </a:p>
        </p:txBody>
      </p:sp>
      <p:sp>
        <p:nvSpPr>
          <p:cNvPr id="321" name="Google Shape;321;p4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It is infeasible to construct a message which generates a given digest.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In this example,  if hash value result = 52 is given, it would not be overly difficult to generate a list of words that might have been the original message.</a:t>
            </a:r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433" y="4702933"/>
            <a:ext cx="8179905" cy="1677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sp>
        <p:nvSpPr>
          <p:cNvPr id="324" name="Google Shape;324;p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Cryptographic Hash Function properties</a:t>
            </a:r>
            <a:endParaRPr/>
          </a:p>
        </p:txBody>
      </p:sp>
      <p:sp>
        <p:nvSpPr>
          <p:cNvPr id="330" name="Google Shape;330;p4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It is computationally infeasible to find either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A  data object that maps to a pre-specified hash result (the one-way property)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Two data objects that map to the same hash result (the collision-free property)</a:t>
            </a:r>
            <a:endParaRPr/>
          </a:p>
        </p:txBody>
      </p:sp>
      <p:sp>
        <p:nvSpPr>
          <p:cNvPr id="331" name="Google Shape;331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sp>
        <p:nvSpPr>
          <p:cNvPr id="332" name="Google Shape;332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878" y="3779491"/>
            <a:ext cx="9032419" cy="240264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Cryptographic Hash Function Criteria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cryptographic hash function must satisfy three criteria: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preimage resistance,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Second preimage resistance,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collision resistance, </a:t>
            </a:r>
            <a:endParaRPr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sp>
        <p:nvSpPr>
          <p:cNvPr id="341" name="Google Shape;341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Authentication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Verification of identity of user or information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Typical authentication methods are based on: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Something you know: a password or personal identification number (PIN);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Something you have: a token, such as bank card;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Something you are: biometrics, such as fingerprints and voice recognition.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Checking message integrity</a:t>
            </a:r>
            <a:endParaRPr/>
          </a:p>
        </p:txBody>
      </p:sp>
      <p:sp>
        <p:nvSpPr>
          <p:cNvPr id="347" name="Google Shape;347;p5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348" name="Google Shape;34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815" y="1593711"/>
            <a:ext cx="7944182" cy="29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Properties of a Hash Function</a:t>
            </a:r>
            <a:endParaRPr/>
          </a:p>
        </p:txBody>
      </p:sp>
      <p:sp>
        <p:nvSpPr>
          <p:cNvPr id="356" name="Google Shape;356;p5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/>
              <a:t>Preimage Resistance (One Way): </a:t>
            </a:r>
            <a:r>
              <a:rPr lang="en-IN"/>
              <a:t>For essentially all pre-specified outputs, it is computationally infeasible to find input which hashes to given output.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/>
              <a:t>Second Preimage Resistance (Weak Col. Res.): </a:t>
            </a:r>
            <a:r>
              <a:rPr lang="en-IN"/>
              <a:t>It is computationally infeasible to find any second input which has the same output as any specified input.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/>
              <a:t>Collision Resistance (Strong Col. Res.): </a:t>
            </a:r>
            <a:r>
              <a:rPr lang="en-IN"/>
              <a:t>It is computationally infeasible to find any two distinct inputs which hash to the same output.</a:t>
            </a:r>
            <a:endParaRPr/>
          </a:p>
        </p:txBody>
      </p:sp>
      <p:sp>
        <p:nvSpPr>
          <p:cNvPr id="357" name="Google Shape;357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  <p:sp>
        <p:nvSpPr>
          <p:cNvPr id="358" name="Google Shape;358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1. Preimage Resistance </a:t>
            </a:r>
            <a:endParaRPr/>
          </a:p>
        </p:txBody>
      </p:sp>
      <p:sp>
        <p:nvSpPr>
          <p:cNvPr id="364" name="Google Shape;364;p53"/>
          <p:cNvSpPr txBox="1">
            <a:spLocks noGrp="1"/>
          </p:cNvSpPr>
          <p:nvPr>
            <p:ph type="body" idx="1"/>
          </p:nvPr>
        </p:nvSpPr>
        <p:spPr>
          <a:xfrm>
            <a:off x="623145" y="103758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cryptographic hash function must be preimage resistant.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Given a hash function h and Y = h(M), it must be extremely difficult for Eve to find the message, M, such that h(M)=Y. </a:t>
            </a:r>
            <a:endParaRPr/>
          </a:p>
        </p:txBody>
      </p:sp>
      <p:pic>
        <p:nvPicPr>
          <p:cNvPr id="365" name="Google Shape;36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417" y="4156869"/>
            <a:ext cx="4354462" cy="238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218" y="3300571"/>
            <a:ext cx="7587455" cy="85629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3"/>
          <p:cNvSpPr txBox="1"/>
          <p:nvPr/>
        </p:nvSpPr>
        <p:spPr>
          <a:xfrm>
            <a:off x="5689879" y="4527865"/>
            <a:ext cx="332257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only a message value, one should not be able to find another input (preimage) that generates same hash result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Preimage Resistance</a:t>
            </a:r>
            <a:endParaRPr/>
          </a:p>
        </p:txBody>
      </p:sp>
      <p:sp>
        <p:nvSpPr>
          <p:cNvPr id="375" name="Google Shape;375;p5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dirty="0"/>
              <a:t>If the hash function is not preimage resistant, Eve can intercept the digest </a:t>
            </a:r>
            <a:r>
              <a:rPr lang="en-IN" dirty="0" smtClean="0"/>
              <a:t>Y= h(M</a:t>
            </a:r>
            <a:r>
              <a:rPr lang="en-IN" dirty="0"/>
              <a:t>) </a:t>
            </a:r>
            <a:endParaRPr lang="en-IN" dirty="0" smtClean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dirty="0" smtClean="0"/>
              <a:t>She Can find the message M</a:t>
            </a:r>
            <a:r>
              <a:rPr lang="en-IN" dirty="0"/>
              <a:t> </a:t>
            </a:r>
            <a:endParaRPr lang="en-IN" dirty="0" smtClean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dirty="0" smtClean="0"/>
              <a:t>Loses confidentiality of message</a:t>
            </a:r>
            <a:endParaRPr dirty="0"/>
          </a:p>
        </p:txBody>
      </p:sp>
      <p:sp>
        <p:nvSpPr>
          <p:cNvPr id="376" name="Google Shape;376;p5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  <p:sp>
        <p:nvSpPr>
          <p:cNvPr id="377" name="Google Shape;377;p5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Preimage Resistance</a:t>
            </a:r>
            <a:endParaRPr/>
          </a:p>
        </p:txBody>
      </p:sp>
      <p:sp>
        <p:nvSpPr>
          <p:cNvPr id="383" name="Google Shape;383;p5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dirty="0"/>
              <a:t>Computationally hard to reverse a hash function.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dirty="0"/>
              <a:t>In other words, if a hash function h produced a hash value z, then it should be a difficult </a:t>
            </a:r>
            <a:r>
              <a:rPr lang="en-IN" dirty="0" smtClean="0"/>
              <a:t>to </a:t>
            </a:r>
            <a:r>
              <a:rPr lang="en-IN" dirty="0"/>
              <a:t>find any </a:t>
            </a:r>
            <a:r>
              <a:rPr lang="en-IN" dirty="0" smtClean="0"/>
              <a:t>other input </a:t>
            </a:r>
            <a:r>
              <a:rPr lang="en-IN" dirty="0"/>
              <a:t>value x that hashes to z.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 dirty="0"/>
              <a:t>This property protects against an attacker who only has a hash value and is trying to find the input.</a:t>
            </a:r>
            <a:endParaRPr u="sng" dirty="0"/>
          </a:p>
        </p:txBody>
      </p:sp>
      <p:sp>
        <p:nvSpPr>
          <p:cNvPr id="384" name="Google Shape;384;p5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2. Second Preimage Resistance </a:t>
            </a:r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Second preimage resistance, </a:t>
            </a:r>
            <a:r>
              <a:rPr lang="en-IN" u="sng"/>
              <a:t>ensures that a message cannot easily be forged. </a:t>
            </a:r>
            <a:endParaRPr u="sng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If Alice creates a message and a digest and sends both to Bob, this criterion ensures that Eve cannot easily create another message that hashes to the exact same digest.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In other words, given a specific message and its digest, it is impossible (or at least very difficult) to create another message with the same digest. </a:t>
            </a:r>
            <a:endParaRPr/>
          </a:p>
        </p:txBody>
      </p:sp>
      <p:sp>
        <p:nvSpPr>
          <p:cNvPr id="392" name="Google Shape;392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  <p:sp>
        <p:nvSpPr>
          <p:cNvPr id="393" name="Google Shape;39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2. Second Preimage Resistance </a:t>
            </a:r>
            <a:endParaRPr/>
          </a:p>
        </p:txBody>
      </p:sp>
      <p:pic>
        <p:nvPicPr>
          <p:cNvPr id="399" name="Google Shape;3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5019" y="1311275"/>
            <a:ext cx="5547138" cy="316621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7"/>
          <p:cNvSpPr txBox="1"/>
          <p:nvPr/>
        </p:nvSpPr>
        <p:spPr>
          <a:xfrm>
            <a:off x="913296" y="4621696"/>
            <a:ext cx="7829387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 intercepts (has access to) a message M and its digest h(M).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 creates another message M′≠ M, but h(M) = h(M′).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 sends the M′ and h(M′) to Bob.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 has forged the message.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  <p:sp>
        <p:nvSpPr>
          <p:cNvPr id="402" name="Google Shape;402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Second preimage resistance</a:t>
            </a:r>
            <a:endParaRPr/>
          </a:p>
        </p:txBody>
      </p:sp>
      <p:sp>
        <p:nvSpPr>
          <p:cNvPr id="408" name="Google Shape;408;p5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The property says the following: if I give you an input and the digest it hashes to, you should be unable to find a different input that hashes to the same digest.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Given message m1, it is difficult to produce another message m2 such that , H(m1) = H(m2).</a:t>
            </a:r>
            <a:endParaRPr/>
          </a:p>
        </p:txBody>
      </p:sp>
      <p:sp>
        <p:nvSpPr>
          <p:cNvPr id="409" name="Google Shape;409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37</a:t>
            </a:fld>
            <a:endParaRPr/>
          </a:p>
        </p:txBody>
      </p:sp>
      <p:sp>
        <p:nvSpPr>
          <p:cNvPr id="410" name="Google Shape;410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 dirty="0"/>
              <a:t>3. </a:t>
            </a:r>
            <a:r>
              <a:rPr lang="en-IN" dirty="0" smtClean="0"/>
              <a:t>Collision resistance </a:t>
            </a:r>
            <a:endParaRPr dirty="0"/>
          </a:p>
        </p:txBody>
      </p:sp>
      <p:pic>
        <p:nvPicPr>
          <p:cNvPr id="416" name="Google Shape;41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390" y="1504949"/>
            <a:ext cx="7039848" cy="253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088" y="4751317"/>
            <a:ext cx="7262824" cy="77483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  <p:sp>
        <p:nvSpPr>
          <p:cNvPr id="419" name="Google Shape;419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425" name="Google Shape;425;p6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First preimage attack — an attacker can find the original input from a hash. 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Second preimage attack — an attacker is given one input and can find a matching input that results in the same hash</a:t>
            </a:r>
            <a:endParaRPr/>
          </a:p>
        </p:txBody>
      </p:sp>
      <p:sp>
        <p:nvSpPr>
          <p:cNvPr id="426" name="Google Shape;426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39</a:t>
            </a:fld>
            <a:endParaRPr/>
          </a:p>
        </p:txBody>
      </p:sp>
      <p:sp>
        <p:nvSpPr>
          <p:cNvPr id="427" name="Google Shape;427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Message Authentication</a:t>
            </a:r>
            <a:endParaRPr/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message is said to be authentic when it is genuine and came from its alleged source.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Message authentication procedures allows communicating parties to verify that received message is authentic.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Important aspects: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To verify that the contents of the message have not been altered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The source is authentic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>
                <a:latin typeface="Fira Sans"/>
                <a:ea typeface="Fira Sans"/>
                <a:cs typeface="Fira Sans"/>
                <a:sym typeface="Fira Sans"/>
              </a:rPr>
              <a:t>To verify a message’s timeliness and sequence relative to other messages flowing between two parties.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8" name="Google Shape;128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Summary</a:t>
            </a:r>
            <a:endParaRPr/>
          </a:p>
        </p:txBody>
      </p:sp>
      <p:sp>
        <p:nvSpPr>
          <p:cNvPr id="433" name="Google Shape;433;p6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 dirty="0"/>
              <a:t>An attacker is provided information and must find other information that meets certain criteria 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 dirty="0"/>
              <a:t>Preimage Resistance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 dirty="0"/>
              <a:t>Given: H(M)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 dirty="0"/>
              <a:t>Find: M 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 dirty="0"/>
              <a:t>Second Preimage Resistance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 dirty="0"/>
              <a:t>Given: H(M) and M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 dirty="0"/>
              <a:t>Find: M´ such that H(M) = H(M´) and M ≠ M ´ 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 dirty="0"/>
              <a:t>Collision Resistance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 dirty="0"/>
              <a:t>Given: nothing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 dirty="0"/>
              <a:t>Find: </a:t>
            </a:r>
            <a:r>
              <a:rPr lang="en-IN" dirty="0" smtClean="0"/>
              <a:t>random M </a:t>
            </a:r>
            <a:r>
              <a:rPr lang="en-IN" dirty="0"/>
              <a:t>and M´ such that H(M) = H(M´) and M ≠ M</a:t>
            </a:r>
            <a:endParaRPr dirty="0"/>
          </a:p>
        </p:txBody>
      </p:sp>
      <p:sp>
        <p:nvSpPr>
          <p:cNvPr id="434" name="Google Shape;434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40</a:t>
            </a:fld>
            <a:endParaRPr/>
          </a:p>
        </p:txBody>
      </p:sp>
      <p:sp>
        <p:nvSpPr>
          <p:cNvPr id="435" name="Google Shape;435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441" name="Google Shape;441;p6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442" name="Google Shape;442;p62" descr="https://img.brainkart.com/imagebk9/Gh3SRM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836" y="964863"/>
            <a:ext cx="8468138" cy="522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2"/>
          <p:cNvSpPr txBox="1"/>
          <p:nvPr/>
        </p:nvSpPr>
        <p:spPr>
          <a:xfrm>
            <a:off x="1716018" y="6361043"/>
            <a:ext cx="6729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https://www.brainkart.com/article/Requirements-and-Security_8448/</a:t>
            </a:r>
            <a:endParaRPr/>
          </a:p>
        </p:txBody>
      </p:sp>
      <p:sp>
        <p:nvSpPr>
          <p:cNvPr id="444" name="Google Shape;444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  <p:sp>
        <p:nvSpPr>
          <p:cNvPr id="445" name="Google Shape;445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Relationship among hash function properties</a:t>
            </a:r>
            <a:endParaRPr/>
          </a:p>
        </p:txBody>
      </p:sp>
      <p:sp>
        <p:nvSpPr>
          <p:cNvPr id="451" name="Google Shape;451;p6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452" name="Google Shape;452;p63" descr="https://img.brainkart.com/imagebk9/Ieuomcw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914" y="1170814"/>
            <a:ext cx="5529608" cy="374910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 txBox="1"/>
          <p:nvPr/>
        </p:nvSpPr>
        <p:spPr>
          <a:xfrm>
            <a:off x="1079914" y="5625548"/>
            <a:ext cx="6729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https://www.brainkart.com/article/Requirements-and-Security_8448/</a:t>
            </a:r>
            <a:endParaRPr/>
          </a:p>
        </p:txBody>
      </p:sp>
      <p:sp>
        <p:nvSpPr>
          <p:cNvPr id="454" name="Google Shape;454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  <p:sp>
        <p:nvSpPr>
          <p:cNvPr id="455" name="Google Shape;455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 b="1"/>
              <a:t>Hash Function Attacks</a:t>
            </a:r>
            <a:endParaRPr/>
          </a:p>
        </p:txBody>
      </p:sp>
      <p:sp>
        <p:nvSpPr>
          <p:cNvPr id="461" name="Google Shape;461;p6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A hash function attack is an attempt to find two input strings of a hash function that produce the same hash result.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/>
              <a:t>Because hash functions have infinite input length and a predefined output length, there is inevitably going to be the possibility of two different inputs that produce the same output hash.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A hash collision occurs when two separate inputs produce the same hash output.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Can be exploited by an application that compares two hashes together (such as password hashes, file integrity checks).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/>
              <a:t>However, the odds of a collision are extremely low, but as available computational power increases, the ability to attack hash functions becomes more feasible.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None/>
            </a:pPr>
            <a:endParaRPr/>
          </a:p>
        </p:txBody>
      </p:sp>
      <p:sp>
        <p:nvSpPr>
          <p:cNvPr id="462" name="Google Shape;462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43</a:t>
            </a:fld>
            <a:endParaRPr/>
          </a:p>
        </p:txBody>
      </p:sp>
      <p:sp>
        <p:nvSpPr>
          <p:cNvPr id="463" name="Google Shape;4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 b="1"/>
              <a:t>How Does a Hash Function Attack Occur?</a:t>
            </a:r>
            <a:endParaRPr/>
          </a:p>
        </p:txBody>
      </p:sp>
      <p:sp>
        <p:nvSpPr>
          <p:cNvPr id="469" name="Google Shape;469;p6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 b="1"/>
              <a:t>Collision attack:</a:t>
            </a:r>
            <a:r>
              <a:rPr lang="en-IN"/>
              <a:t> 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A collision attack on a cryptographic hash tries to find two inputs producing the same hash value.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The attacker does not have control over the content of the message, but they are arbitrarily chosen by the algorithm.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 In this case, H(A) is equal to H(B).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 b="1"/>
              <a:t>Pre-image attack:</a:t>
            </a:r>
            <a:r>
              <a:rPr lang="en-IN"/>
              <a:t> In contrast to a collision attack, in a pre-image attack the hash value is specified.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 b="1"/>
              <a:t>Birthday attack:</a:t>
            </a:r>
            <a:r>
              <a:rPr lang="en-IN"/>
              <a:t> 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Is based on the birthday paradox, i.e., the probability that in a set of n randomly chosen people, some pair of them will have the same birthday.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Char char="o"/>
            </a:pPr>
            <a:r>
              <a:rPr lang="en-IN"/>
              <a:t>Applied to hash function attacks, this means you have a 50% chance to break the collision resistance.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endParaRPr/>
          </a:p>
        </p:txBody>
      </p:sp>
      <p:sp>
        <p:nvSpPr>
          <p:cNvPr id="470" name="Google Shape;470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44</a:t>
            </a:fld>
            <a:endParaRPr/>
          </a:p>
        </p:txBody>
      </p:sp>
      <p:sp>
        <p:nvSpPr>
          <p:cNvPr id="471" name="Google Shape;471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Birthday Attacks</a:t>
            </a:r>
            <a:endParaRPr/>
          </a:p>
        </p:txBody>
      </p:sp>
      <p:sp>
        <p:nvSpPr>
          <p:cNvPr id="477" name="Google Shape;477;p66"/>
          <p:cNvSpPr txBox="1">
            <a:spLocks noGrp="1"/>
          </p:cNvSpPr>
          <p:nvPr>
            <p:ph type="body" idx="1"/>
          </p:nvPr>
        </p:nvSpPr>
        <p:spPr>
          <a:xfrm>
            <a:off x="575314" y="1012901"/>
            <a:ext cx="8229600" cy="514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 dirty="0"/>
              <a:t>Problem 1: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 dirty="0"/>
              <a:t>What is the minimum number, k, of students in a classroom such that it is likely that at least one student has a </a:t>
            </a:r>
            <a:r>
              <a:rPr lang="en-IN" b="1" dirty="0"/>
              <a:t>predefined birthday? </a:t>
            </a:r>
            <a:endParaRPr b="1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 dirty="0"/>
              <a:t>Problem 2: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 dirty="0"/>
              <a:t> What is the minimum number, k, of students in a classroom such that it is likely that at least </a:t>
            </a:r>
            <a:r>
              <a:rPr lang="en-IN" b="1" dirty="0"/>
              <a:t>one student has the same birthday as the student selected </a:t>
            </a:r>
            <a:r>
              <a:rPr lang="en-IN" dirty="0"/>
              <a:t>by the professor? 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 dirty="0"/>
              <a:t>Problem 3: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 dirty="0" smtClean="0"/>
              <a:t>What </a:t>
            </a:r>
            <a:r>
              <a:rPr lang="en-IN" dirty="0"/>
              <a:t>is the minimum number, k, of students in a classroom such that it is likely that at </a:t>
            </a:r>
            <a:r>
              <a:rPr lang="en-IN" b="1" dirty="0"/>
              <a:t>least two students have the same birthday? </a:t>
            </a:r>
            <a:endParaRPr b="1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IN" dirty="0"/>
              <a:t>Problem 4: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o"/>
            </a:pPr>
            <a:r>
              <a:rPr lang="en-IN" dirty="0"/>
              <a:t>We have two classes, each with k students. What is the minimum value of k so that it is likely that at least </a:t>
            </a:r>
            <a:r>
              <a:rPr lang="en-IN" b="1" dirty="0"/>
              <a:t>one student from the first classroom has the same birthday as a student from the second classroom</a:t>
            </a:r>
            <a:r>
              <a:rPr lang="en-IN" dirty="0"/>
              <a:t>? </a:t>
            </a:r>
            <a:endParaRPr dirty="0"/>
          </a:p>
        </p:txBody>
      </p:sp>
      <p:sp>
        <p:nvSpPr>
          <p:cNvPr id="478" name="Google Shape;478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45</a:t>
            </a:fld>
            <a:endParaRPr/>
          </a:p>
        </p:txBody>
      </p:sp>
      <p:sp>
        <p:nvSpPr>
          <p:cNvPr id="479" name="Google Shape;479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Birthday Problems</a:t>
            </a:r>
            <a:endParaRPr/>
          </a:p>
        </p:txBody>
      </p:sp>
      <p:sp>
        <p:nvSpPr>
          <p:cNvPr id="485" name="Google Shape;485;p6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486" name="Google Shape;48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110" y="1356829"/>
            <a:ext cx="7446450" cy="459670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46</a:t>
            </a:fld>
            <a:endParaRPr/>
          </a:p>
        </p:txBody>
      </p:sp>
      <p:sp>
        <p:nvSpPr>
          <p:cNvPr id="488" name="Google Shape;488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Birthday Problems</a:t>
            </a:r>
            <a:endParaRPr/>
          </a:p>
        </p:txBody>
      </p:sp>
      <p:sp>
        <p:nvSpPr>
          <p:cNvPr id="494" name="Google Shape;494;p6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if there are just 23 students in a classroom, it is likely (with P ≥ 1/2) that two students have the same birthday (ignoring the year they have been born).</a:t>
            </a:r>
            <a:endParaRPr/>
          </a:p>
        </p:txBody>
      </p:sp>
      <p:pic>
        <p:nvPicPr>
          <p:cNvPr id="495" name="Google Shape;495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736" y="3311386"/>
            <a:ext cx="7942841" cy="253282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47</a:t>
            </a:fld>
            <a:endParaRPr/>
          </a:p>
        </p:txBody>
      </p:sp>
      <p:sp>
        <p:nvSpPr>
          <p:cNvPr id="497" name="Google Shape;497;p6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with authentication and confidentiality</a:t>
            </a:r>
            <a:endParaRPr/>
          </a:p>
        </p:txBody>
      </p:sp>
      <p:sp>
        <p:nvSpPr>
          <p:cNvPr id="503" name="Google Shape;503;p6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u="sng"/>
              <a:t>Method 1: Message and Hash code are encrypted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: Hash[M]+E</a:t>
            </a:r>
            <a:r>
              <a:rPr lang="en-IN" baseline="-25000"/>
              <a:t>key</a:t>
            </a:r>
            <a:r>
              <a:rPr lang="en-IN"/>
              <a:t>[M], send to B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B: D</a:t>
            </a:r>
            <a:r>
              <a:rPr lang="en-IN" baseline="-25000"/>
              <a:t>key</a:t>
            </a:r>
            <a:r>
              <a:rPr lang="en-IN"/>
              <a:t>[M], Compute Hash[M], compare two hashes, accept if values are same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Authentication? : Yes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Confidentiality? Yes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504" name="Google Shape;50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547" y="4420077"/>
            <a:ext cx="7112000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48</a:t>
            </a:fld>
            <a:endParaRPr/>
          </a:p>
        </p:txBody>
      </p:sp>
      <p:sp>
        <p:nvSpPr>
          <p:cNvPr id="506" name="Google Shape;506;p6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with authentication and NO confidentiality</a:t>
            </a:r>
            <a:endParaRPr/>
          </a:p>
        </p:txBody>
      </p:sp>
      <p:sp>
        <p:nvSpPr>
          <p:cNvPr id="512" name="Google Shape;512;p7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u="sng"/>
              <a:t>Method 1: Only Hash code is encrypted</a:t>
            </a:r>
            <a:endParaRPr u="sng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/>
              <a:t>Symmetric Encryption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: E</a:t>
            </a:r>
            <a:r>
              <a:rPr lang="en-IN" baseline="-25000"/>
              <a:t>key </a:t>
            </a:r>
            <a:r>
              <a:rPr lang="en-IN"/>
              <a:t>[Hash[M]]+M, send to B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B: D</a:t>
            </a:r>
            <a:r>
              <a:rPr lang="en-IN" baseline="-25000"/>
              <a:t>key</a:t>
            </a:r>
            <a:r>
              <a:rPr lang="en-IN"/>
              <a:t>[Hash[M]], Compute Hash[M] from received M, compare two hashes, accept if values are same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Authentication? : Yes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Confidentiality? No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513" name="Google Shape;513;p7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49</a:t>
            </a:fld>
            <a:endParaRPr/>
          </a:p>
        </p:txBody>
      </p:sp>
      <p:sp>
        <p:nvSpPr>
          <p:cNvPr id="514" name="Google Shape;514;p7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Authentication mechanisms</a:t>
            </a:r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Biometrics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challenge response systems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one time password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Passwords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Out of band communication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multi-factor authentication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token based authentication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single sign-on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Kerberos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PKI etc</a:t>
            </a:r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sp>
        <p:nvSpPr>
          <p:cNvPr id="137" name="Google Shape;137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with authentication and NO confidentiality</a:t>
            </a:r>
            <a:endParaRPr/>
          </a:p>
        </p:txBody>
      </p:sp>
      <p:sp>
        <p:nvSpPr>
          <p:cNvPr id="520" name="Google Shape;520;p7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 dirty="0"/>
              <a:t>Method 1: Only Hash code is encrypted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 dirty="0" err="1"/>
              <a:t>ASymmetric</a:t>
            </a:r>
            <a:r>
              <a:rPr lang="en-IN" u="sng" dirty="0"/>
              <a:t> Encryption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dirty="0"/>
              <a:t>A : </a:t>
            </a:r>
            <a:r>
              <a:rPr lang="en-IN" dirty="0" err="1"/>
              <a:t>E</a:t>
            </a:r>
            <a:r>
              <a:rPr lang="en-IN" baseline="-25000" dirty="0" err="1"/>
              <a:t>key</a:t>
            </a:r>
            <a:r>
              <a:rPr lang="en-IN" baseline="-25000" dirty="0"/>
              <a:t>-Private-A </a:t>
            </a:r>
            <a:r>
              <a:rPr lang="en-IN" dirty="0"/>
              <a:t>[Hash[M]]+M,      send to B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dirty="0"/>
              <a:t>B: </a:t>
            </a:r>
            <a:r>
              <a:rPr lang="en-IN" dirty="0" err="1"/>
              <a:t>D</a:t>
            </a:r>
            <a:r>
              <a:rPr lang="en-IN" baseline="-25000" dirty="0" err="1"/>
              <a:t>key</a:t>
            </a:r>
            <a:r>
              <a:rPr lang="en-IN" baseline="-25000" dirty="0"/>
              <a:t>-Public-A</a:t>
            </a:r>
            <a:r>
              <a:rPr lang="en-IN" dirty="0"/>
              <a:t>[Hash[M]], Compute Hash[M] from received M, compare two hashes, accept if values are same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dirty="0"/>
              <a:t>Authentication? : </a:t>
            </a:r>
            <a:r>
              <a:rPr lang="en-IN" dirty="0" smtClean="0"/>
              <a:t>Yes, </a:t>
            </a:r>
            <a:r>
              <a:rPr lang="en-IN" sz="2000" dirty="0" smtClean="0"/>
              <a:t>strong sender’s authentication</a:t>
            </a:r>
            <a:endParaRPr sz="2000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dirty="0"/>
              <a:t>Confidentiality? No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/>
          </a:p>
        </p:txBody>
      </p:sp>
      <p:sp>
        <p:nvSpPr>
          <p:cNvPr id="521" name="Google Shape;521;p7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50</a:t>
            </a:fld>
            <a:endParaRPr/>
          </a:p>
        </p:txBody>
      </p:sp>
      <p:sp>
        <p:nvSpPr>
          <p:cNvPr id="522" name="Google Shape;522;p7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528" name="Google Shape;528;p7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529" name="Google Shape;52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925" y="2197100"/>
            <a:ext cx="678815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51</a:t>
            </a:fld>
            <a:endParaRPr/>
          </a:p>
        </p:txBody>
      </p:sp>
      <p:sp>
        <p:nvSpPr>
          <p:cNvPr id="531" name="Google Shape;531;p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with authentication and NO confidentiality</a:t>
            </a:r>
            <a:endParaRPr/>
          </a:p>
        </p:txBody>
      </p:sp>
      <p:sp>
        <p:nvSpPr>
          <p:cNvPr id="537" name="Google Shape;537;p7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/>
              <a:t>Method 3: Use secret code</a:t>
            </a:r>
            <a:endParaRPr u="sng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/>
              <a:t>Asymmetric Encryption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: Hash[Secretcode[M]]+M,      send to B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B: Compute Secretcode[M] + Compute Hash[Secretcode[M]], compare two hashes, accept if values are same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Authentication? : Yes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Confidentiality? No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538" name="Google Shape;538;p7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52</a:t>
            </a:fld>
            <a:endParaRPr/>
          </a:p>
        </p:txBody>
      </p:sp>
      <p:sp>
        <p:nvSpPr>
          <p:cNvPr id="539" name="Google Shape;539;p7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with authentication and NO confidentiality</a:t>
            </a:r>
            <a:endParaRPr/>
          </a:p>
        </p:txBody>
      </p:sp>
      <p:sp>
        <p:nvSpPr>
          <p:cNvPr id="545" name="Google Shape;545;p7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546" name="Google Shape;54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7775" y="2168525"/>
            <a:ext cx="6648450" cy="25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53</a:t>
            </a:fld>
            <a:endParaRPr/>
          </a:p>
        </p:txBody>
      </p:sp>
      <p:sp>
        <p:nvSpPr>
          <p:cNvPr id="548" name="Google Shape;548;p7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with authentication and confidentiality</a:t>
            </a:r>
            <a:endParaRPr/>
          </a:p>
        </p:txBody>
      </p:sp>
      <p:sp>
        <p:nvSpPr>
          <p:cNvPr id="554" name="Google Shape;554;p7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/>
              <a:t>Method 4: Use secret code, message encrypted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A: E</a:t>
            </a:r>
            <a:r>
              <a:rPr lang="en-IN" baseline="-25000"/>
              <a:t>key </a:t>
            </a:r>
            <a:r>
              <a:rPr lang="en-IN"/>
              <a:t>[Hash[Secretcode[M]]+M], send to B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B: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Decrypt received Cipher to get M +Hash[Secretcode[M],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compute Hash[Secretcode[M] from decrypted M, 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Compare two hashes,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Accept if they match</a:t>
            </a:r>
            <a:endParaRPr/>
          </a:p>
        </p:txBody>
      </p:sp>
      <p:sp>
        <p:nvSpPr>
          <p:cNvPr id="555" name="Google Shape;555;p7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54</a:t>
            </a:fld>
            <a:endParaRPr/>
          </a:p>
        </p:txBody>
      </p:sp>
      <p:sp>
        <p:nvSpPr>
          <p:cNvPr id="556" name="Google Shape;556;p7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with authentication and confidentiality</a:t>
            </a:r>
            <a:endParaRPr/>
          </a:p>
        </p:txBody>
      </p:sp>
      <p:sp>
        <p:nvSpPr>
          <p:cNvPr id="562" name="Google Shape;562;p7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563" name="Google Shape;56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925" y="2587625"/>
            <a:ext cx="6026150" cy="16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55</a:t>
            </a:fld>
            <a:endParaRPr/>
          </a:p>
        </p:txBody>
      </p:sp>
      <p:sp>
        <p:nvSpPr>
          <p:cNvPr id="565" name="Google Shape;565;p7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Message integrity</a:t>
            </a:r>
            <a:endParaRPr/>
          </a:p>
        </p:txBody>
      </p:sp>
      <p:sp>
        <p:nvSpPr>
          <p:cNvPr id="571" name="Google Shape;571;p7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Sometimes, message integrity is more important than confidentiality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E.g. an assignment, a ‘will’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Solutions</a:t>
            </a:r>
            <a:endParaRPr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en-IN"/>
              <a:t>Document  Fingerprint (put the fingerprint at the end of document)</a:t>
            </a:r>
            <a:endParaRPr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en-IN"/>
              <a:t>Message and Message Digest</a:t>
            </a:r>
            <a:endParaRPr/>
          </a:p>
          <a:p>
            <a: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electronic equivalent of the document and fingerprint pair is the message and digest pair.</a:t>
            </a:r>
            <a:endParaRPr/>
          </a:p>
        </p:txBody>
      </p:sp>
      <p:pic>
        <p:nvPicPr>
          <p:cNvPr id="572" name="Google Shape;57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3893" y="4747315"/>
            <a:ext cx="443865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56</a:t>
            </a:fld>
            <a:endParaRPr/>
          </a:p>
        </p:txBody>
      </p:sp>
      <p:sp>
        <p:nvSpPr>
          <p:cNvPr id="574" name="Google Shape;574;p7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90" y="1766818"/>
            <a:ext cx="8540750" cy="33816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Types of Cryptographic Hash Functions</a:t>
            </a:r>
            <a:endParaRPr/>
          </a:p>
        </p:txBody>
      </p:sp>
      <p:sp>
        <p:nvSpPr>
          <p:cNvPr id="581" name="Google Shape;581;p7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582" name="Google Shape;582;p7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57</a:t>
            </a:fld>
            <a:endParaRPr/>
          </a:p>
        </p:txBody>
      </p:sp>
      <p:sp>
        <p:nvSpPr>
          <p:cNvPr id="583" name="Google Shape;583;p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Function Structure</a:t>
            </a:r>
            <a:endParaRPr/>
          </a:p>
        </p:txBody>
      </p:sp>
      <p:sp>
        <p:nvSpPr>
          <p:cNvPr id="589" name="Google Shape;589;p7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590" name="Google Shape;590;p79" descr="General structure of a cryptographic hash function | Download Scientific 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862" y="1284425"/>
            <a:ext cx="8096250" cy="4638676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9"/>
          <p:cNvSpPr txBox="1"/>
          <p:nvPr/>
        </p:nvSpPr>
        <p:spPr>
          <a:xfrm>
            <a:off x="646044" y="6072171"/>
            <a:ext cx="765313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https://www.researchgate.net/publication/330659532_A_new_efficient_and_configurable_image_encryption_structure_for_secure_transmission/figures?lo=1</a:t>
            </a:r>
            <a:endParaRPr/>
          </a:p>
        </p:txBody>
      </p:sp>
      <p:sp>
        <p:nvSpPr>
          <p:cNvPr id="592" name="Google Shape;592;p7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58</a:t>
            </a:fld>
            <a:endParaRPr/>
          </a:p>
        </p:txBody>
      </p:sp>
      <p:sp>
        <p:nvSpPr>
          <p:cNvPr id="593" name="Google Shape;593;p7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Simple hash function</a:t>
            </a:r>
            <a:endParaRPr/>
          </a:p>
        </p:txBody>
      </p:sp>
      <p:sp>
        <p:nvSpPr>
          <p:cNvPr id="599" name="Google Shape;599;p8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All hash functions operate on two principles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The input message is divided in a sequence of n-bit blocks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While processing the input, process only one block at a time </a:t>
            </a:r>
            <a:endParaRPr/>
          </a:p>
        </p:txBody>
      </p:sp>
      <p:sp>
        <p:nvSpPr>
          <p:cNvPr id="600" name="Google Shape;600;p8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59</a:t>
            </a:fld>
            <a:endParaRPr/>
          </a:p>
        </p:txBody>
      </p:sp>
      <p:sp>
        <p:nvSpPr>
          <p:cNvPr id="601" name="Google Shape;601;p8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Entity Authentication mechanisms</a:t>
            </a:r>
            <a:endParaRPr/>
          </a:p>
        </p:txBody>
      </p:sp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r>
              <a:rPr lang="en-IN" b="1"/>
              <a:t>1. Knowledge-Based Authentication (KBA)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None/>
            </a:pPr>
            <a:r>
              <a:rPr lang="en-IN"/>
              <a:t>Passwords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None/>
            </a:pPr>
            <a:r>
              <a:rPr lang="en-IN"/>
              <a:t>PINs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None/>
            </a:pPr>
            <a:r>
              <a:rPr lang="en-IN"/>
              <a:t>Security questions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r>
              <a:rPr lang="en-IN" b="1"/>
              <a:t>2. Possession-Based Authentication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None/>
            </a:pPr>
            <a:r>
              <a:rPr lang="en-IN"/>
              <a:t>One-Time Passwords (OTP) (SMS, Email, Authenticator Apps)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None/>
            </a:pPr>
            <a:r>
              <a:rPr lang="en-IN"/>
              <a:t>Smart Cards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None/>
            </a:pPr>
            <a:r>
              <a:rPr lang="en-IN"/>
              <a:t>Hardware Tokens (e.g., YubiKey)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r>
              <a:rPr lang="en-IN" b="1"/>
              <a:t>3. Biometric Authentication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None/>
            </a:pPr>
            <a:r>
              <a:rPr lang="en-IN"/>
              <a:t>Fingerprint recognition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None/>
            </a:pPr>
            <a:r>
              <a:rPr lang="en-IN"/>
              <a:t>Facial recognition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None/>
            </a:pPr>
            <a:r>
              <a:rPr lang="en-IN"/>
              <a:t>Iris scanning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None/>
            </a:pPr>
            <a:r>
              <a:rPr lang="en-IN"/>
              <a:t>Voice recognition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None/>
            </a:pPr>
            <a:r>
              <a:rPr lang="en-IN"/>
              <a:t>Palm vein recognition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endParaRPr/>
          </a:p>
        </p:txBody>
      </p:sp>
      <p:sp>
        <p:nvSpPr>
          <p:cNvPr id="144" name="Google Shape;144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One way hash function</a:t>
            </a:r>
            <a:endParaRPr/>
          </a:p>
        </p:txBody>
      </p:sp>
      <p:sp>
        <p:nvSpPr>
          <p:cNvPr id="607" name="Google Shape;607;p8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dirty="0"/>
              <a:t>A one way hash function H(M) operates on an arbitrary length pre-image message M and returns a fixed length value h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h</a:t>
            </a:r>
            <a:r>
              <a:rPr lang="en-IN" smtClean="0"/>
              <a:t>=H(M</a:t>
            </a:r>
            <a:r>
              <a:rPr lang="en-IN" dirty="0"/>
              <a:t>)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dirty="0"/>
              <a:t>The ‘h’ is easy to compute, but significantly harder to reverse.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 dirty="0"/>
              <a:t>i.e. given M, its easy to compute H(M), but given H(M), its hard to compute M.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 dirty="0"/>
              <a:t>Its also hard to fine another message M’ such that H(M’)=H(M). (collision resistance)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/>
          </a:p>
        </p:txBody>
      </p:sp>
      <p:sp>
        <p:nvSpPr>
          <p:cNvPr id="608" name="Google Shape;608;p8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60</a:t>
            </a:fld>
            <a:endParaRPr/>
          </a:p>
        </p:txBody>
      </p:sp>
      <p:sp>
        <p:nvSpPr>
          <p:cNvPr id="609" name="Google Shape;609;p8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function families</a:t>
            </a:r>
            <a:endParaRPr/>
          </a:p>
        </p:txBody>
      </p:sp>
      <p:sp>
        <p:nvSpPr>
          <p:cNvPr id="615" name="Google Shape;615;p8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Two widely used families the MD family and the SHA family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Rivest and RSA laboratories developed MD4 and now MD5.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The original MD was never published; MD2 was the first of the family to appear, and it was followed by MD4.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The NSA developed SHA-1 and SHA-2. Around February 2005, problems with SHA-1 became public.</a:t>
            </a:r>
            <a:endParaRPr/>
          </a:p>
        </p:txBody>
      </p:sp>
      <p:sp>
        <p:nvSpPr>
          <p:cNvPr id="616" name="Google Shape;616;p8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61</a:t>
            </a:fld>
            <a:endParaRPr/>
          </a:p>
        </p:txBody>
      </p:sp>
      <p:sp>
        <p:nvSpPr>
          <p:cNvPr id="617" name="Google Shape;617;p8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Hash function families</a:t>
            </a:r>
            <a:endParaRPr/>
          </a:p>
        </p:txBody>
      </p:sp>
      <p:sp>
        <p:nvSpPr>
          <p:cNvPr id="623" name="Google Shape;623;p8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Message digest family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Designed by Ron Rivest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MD2, MD4, MD5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Secure hash algorithm family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Designed by NIST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SHA-0, SHA-1 AND SHA-2</a:t>
            </a:r>
            <a:endParaRPr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en-IN"/>
              <a:t>SHA-2: SHA-224, SHA-256, SHA-384, SHA-512</a:t>
            </a:r>
            <a:endParaRPr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en-IN"/>
              <a:t>SHA-3 : new standard in competition, released in August 2015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Race Integrity Primitive Evaluation Message Digest (RIPEMD)</a:t>
            </a:r>
            <a:endParaRPr/>
          </a:p>
        </p:txBody>
      </p:sp>
      <p:sp>
        <p:nvSpPr>
          <p:cNvPr id="624" name="Google Shape;624;p8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62</a:t>
            </a:fld>
            <a:endParaRPr/>
          </a:p>
        </p:txBody>
      </p:sp>
      <p:sp>
        <p:nvSpPr>
          <p:cNvPr id="625" name="Google Shape;625;p8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MD Family</a:t>
            </a:r>
            <a:endParaRPr/>
          </a:p>
        </p:txBody>
      </p:sp>
      <p:sp>
        <p:nvSpPr>
          <p:cNvPr id="631" name="Google Shape;631;p8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632" name="Google Shape;63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853" y="1039091"/>
            <a:ext cx="8511850" cy="4298222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63</a:t>
            </a:fld>
            <a:endParaRPr/>
          </a:p>
        </p:txBody>
      </p:sp>
      <p:sp>
        <p:nvSpPr>
          <p:cNvPr id="634" name="Google Shape;634;p8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SHA versions</a:t>
            </a:r>
            <a:endParaRPr/>
          </a:p>
        </p:txBody>
      </p:sp>
      <p:sp>
        <p:nvSpPr>
          <p:cNvPr id="640" name="Google Shape;640;p8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641" name="Google Shape;64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282" y="1378778"/>
            <a:ext cx="8288089" cy="310377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64</a:t>
            </a:fld>
            <a:endParaRPr/>
          </a:p>
        </p:txBody>
      </p:sp>
      <p:sp>
        <p:nvSpPr>
          <p:cNvPr id="643" name="Google Shape;643;p8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Why need of a new hash standard?</a:t>
            </a:r>
            <a:endParaRPr/>
          </a:p>
        </p:txBody>
      </p:sp>
      <p:sp>
        <p:nvSpPr>
          <p:cNvPr id="649" name="Google Shape;649;p8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Md5 and SHA-0 are already broken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SHA-1 is not fully yet broken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But it is similar to MD5 and SHA-0, so can be broken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So considered insecure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SHA-2, especially SHA-512 seems secure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Shares same structure and mathematical operations as predecessors, so is matter of concern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650" name="Google Shape;650;p8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65</a:t>
            </a:fld>
            <a:endParaRPr/>
          </a:p>
        </p:txBody>
      </p:sp>
      <p:sp>
        <p:nvSpPr>
          <p:cNvPr id="651" name="Google Shape;651;p8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Secure Hash Algorithm- SHA</a:t>
            </a:r>
            <a:endParaRPr/>
          </a:p>
        </p:txBody>
      </p:sp>
      <p:sp>
        <p:nvSpPr>
          <p:cNvPr id="657" name="Google Shape;657;p87"/>
          <p:cNvSpPr txBox="1"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Secure Hash Algorithm- SHA</a:t>
            </a:r>
            <a:endParaRPr/>
          </a:p>
        </p:txBody>
      </p:sp>
      <p:sp>
        <p:nvSpPr>
          <p:cNvPr id="663" name="Google Shape;663;p8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Developed by the National Institute of Standards and Technology (NIST)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published as a federal information processing standard (FIPS 180) in 1993;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a revised version was issued as FIPS 180-1 in 1995 and is generally referred to as SHA-1.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SHA-1 produces a hash value of 160 bits.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 SHA-1 is called secure because it is computationally infeasible to find a message which corresponds to a given message digest, or to find two different messages which produce the same message digest</a:t>
            </a:r>
            <a:endParaRPr/>
          </a:p>
        </p:txBody>
      </p:sp>
      <p:sp>
        <p:nvSpPr>
          <p:cNvPr id="664" name="Google Shape;664;p8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67</a:t>
            </a:fld>
            <a:endParaRPr/>
          </a:p>
        </p:txBody>
      </p:sp>
      <p:sp>
        <p:nvSpPr>
          <p:cNvPr id="665" name="Google Shape;665;p8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817081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History-Secure Hash Algorithm- SHA</a:t>
            </a:r>
            <a:endParaRPr/>
          </a:p>
        </p:txBody>
      </p:sp>
      <p:sp>
        <p:nvSpPr>
          <p:cNvPr id="671" name="Google Shape;671;p8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In 2002, NIST produced a revision of the standard, FIPS 180-2, that defined three new versions of SHA, with hash value lengths of 256, 384, and 512 bits, known as SHA-256, SHA-384, and SHA512.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Collectively, these hash algorithms are known as SHA-2. These new versions have the same underlying structure and use the same types of modular arithmetic and logical binary operations as SHA-1.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In 2005, NIST announced the intention to phase out approval of SHA-1 and move to a reliance on the other SHA versions by 2010.</a:t>
            </a:r>
            <a:endParaRPr/>
          </a:p>
        </p:txBody>
      </p:sp>
      <p:sp>
        <p:nvSpPr>
          <p:cNvPr id="672" name="Google Shape;672;p8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68</a:t>
            </a:fld>
            <a:endParaRPr/>
          </a:p>
        </p:txBody>
      </p:sp>
      <p:sp>
        <p:nvSpPr>
          <p:cNvPr id="673" name="Google Shape;673;p8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Features of SHA-512</a:t>
            </a:r>
            <a:endParaRPr/>
          </a:p>
        </p:txBody>
      </p:sp>
      <p:sp>
        <p:nvSpPr>
          <p:cNvPr id="679" name="Google Shape;679;p9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b="1"/>
              <a:t>A hashing algorithm used to convert text of any length into a fixed-size string</a:t>
            </a:r>
            <a:r>
              <a:rPr lang="en-IN"/>
              <a:t>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Each output produces a SHA-512 length of 512 bits (64 bytes).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This algorithm is commonly used for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email addresses hashing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password hashing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digital record verification.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With a message digest of 512 bits, SHA-512 expected to be resistant to all attacks, including collision attacks. </a:t>
            </a:r>
            <a:endParaRPr/>
          </a:p>
        </p:txBody>
      </p:sp>
      <p:sp>
        <p:nvSpPr>
          <p:cNvPr id="680" name="Google Shape;680;p9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69</a:t>
            </a:fld>
            <a:endParaRPr/>
          </a:p>
        </p:txBody>
      </p:sp>
      <p:sp>
        <p:nvSpPr>
          <p:cNvPr id="681" name="Google Shape;681;p9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Entity Authentication mechanisms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body" idx="1"/>
          </p:nvPr>
        </p:nvSpPr>
        <p:spPr>
          <a:xfrm>
            <a:off x="700000" y="1089775"/>
            <a:ext cx="8229600" cy="52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 b="1"/>
              <a:t>4. Multi-Factor Authentication (MFA)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Combination of two or more factors (e.g., password + OTP)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2FA (Two-Factor Authentication) is a subset of MFA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Out of band communication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 b="1"/>
              <a:t>5. Certificate-Based Authentication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Digital certificates (X.509 certificates)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Public Key Infrastructure (PKI)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 b="1"/>
              <a:t>6. Token-Based Authentication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OAuth 2.0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OpenID Connect (OIDC)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JSON Web Tokens (JWT)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Security Assertion Markup Language (SAML)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IN" b="1"/>
              <a:t>7. Federated Authentication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Single Sign-On (SSO)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Identity Providers (IdP) like Google, Microsoft, Okta</a:t>
            </a:r>
            <a:endParaRPr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9032"/>
              <a:buNone/>
            </a:pPr>
            <a:r>
              <a:rPr lang="en-IN"/>
              <a:t>SAML(Security Assertion Markup Language)-based authentication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9032"/>
              <a:buFont typeface="Arial"/>
              <a:buNone/>
            </a:pPr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SHA 512 working</a:t>
            </a:r>
            <a:endParaRPr/>
          </a:p>
        </p:txBody>
      </p:sp>
      <p:pic>
        <p:nvPicPr>
          <p:cNvPr id="687" name="Google Shape;687;p9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1986" y="734886"/>
            <a:ext cx="8598809" cy="554461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70</a:t>
            </a:fld>
            <a:endParaRPr/>
          </a:p>
        </p:txBody>
      </p:sp>
      <p:sp>
        <p:nvSpPr>
          <p:cNvPr id="689" name="Google Shape;689;p9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SHA-512 stages</a:t>
            </a:r>
            <a:endParaRPr/>
          </a:p>
        </p:txBody>
      </p:sp>
      <p:sp>
        <p:nvSpPr>
          <p:cNvPr id="695" name="Google Shape;695;p9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Input formatting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Hash buffer initialization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Message Processing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Output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96" name="Google Shape;696;p9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71</a:t>
            </a:fld>
            <a:endParaRPr/>
          </a:p>
        </p:txBody>
      </p:sp>
      <p:sp>
        <p:nvSpPr>
          <p:cNvPr id="697" name="Google Shape;697;p9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Input formatting</a:t>
            </a:r>
            <a:endParaRPr/>
          </a:p>
        </p:txBody>
      </p:sp>
      <p:sp>
        <p:nvSpPr>
          <p:cNvPr id="704" name="Google Shape;704;p93"/>
          <p:cNvSpPr txBox="1">
            <a:spLocks noGrp="1"/>
          </p:cNvSpPr>
          <p:nvPr>
            <p:ph type="body" idx="1"/>
          </p:nvPr>
        </p:nvSpPr>
        <p:spPr>
          <a:xfrm>
            <a:off x="611560" y="91926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SHA-512 can’t actually hash a message input of any size, i.e. it has an input size limit.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Message has basically three parts: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the original message,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padding bits,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size of original message.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Combined size of the whole message must be  multiple of 1024 bits. </a:t>
            </a:r>
            <a:endParaRPr/>
          </a:p>
        </p:txBody>
      </p:sp>
      <p:sp>
        <p:nvSpPr>
          <p:cNvPr id="705" name="Google Shape;705;p9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72</a:t>
            </a:fld>
            <a:endParaRPr/>
          </a:p>
        </p:txBody>
      </p:sp>
      <p:sp>
        <p:nvSpPr>
          <p:cNvPr id="706" name="Google Shape;706;p9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Input formatting:Padding </a:t>
            </a:r>
            <a:endParaRPr/>
          </a:p>
        </p:txBody>
      </p:sp>
      <p:sp>
        <p:nvSpPr>
          <p:cNvPr id="712" name="Google Shape;712;p9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b="1"/>
              <a:t>Padding bits </a:t>
            </a:r>
            <a:r>
              <a:rPr lang="en-IN"/>
              <a:t>to get message of the desired length.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Padding:  ‘0’ bits with a leading ‘1’ (100000…000).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N" b="1"/>
              <a:t>Padding size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Original message size : represented in 128 bits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/>
              <a:t>The only reason that the SHA-512 has a limitation for its input message.</a:t>
            </a: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713" name="Google Shape;71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25" y="4792284"/>
            <a:ext cx="8601075" cy="19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73</a:t>
            </a:fld>
            <a:endParaRPr/>
          </a:p>
        </p:txBody>
      </p:sp>
      <p:sp>
        <p:nvSpPr>
          <p:cNvPr id="715" name="Google Shape;715;p9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5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2" name="Google Shape;722;p95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3" name="Google Shape;723;p95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4" name="Google Shape;724;p9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5" name="Google Shape;725;p95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6" name="Google Shape;726;p95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7" name="Google Shape;727;p95"/>
          <p:cNvSpPr/>
          <p:nvPr/>
        </p:nvSpPr>
        <p:spPr>
          <a:xfrm>
            <a:off x="442913" y="533400"/>
            <a:ext cx="8226425" cy="748748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Input formatting</a:t>
            </a:r>
            <a:endParaRPr sz="3600" b="0" i="0" u="none" strike="noStrike" cap="none">
              <a:solidFill>
                <a:srgbClr val="C0000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28" name="Google Shape;728;p95"/>
          <p:cNvSpPr/>
          <p:nvPr/>
        </p:nvSpPr>
        <p:spPr>
          <a:xfrm>
            <a:off x="356394" y="1540566"/>
            <a:ext cx="8686800" cy="5191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Words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95"/>
          <p:cNvSpPr txBox="1"/>
          <p:nvPr/>
        </p:nvSpPr>
        <p:spPr>
          <a:xfrm>
            <a:off x="1776413" y="2209800"/>
            <a:ext cx="60293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 message block and output  digest as words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38" y="2946400"/>
            <a:ext cx="8335962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74</a:t>
            </a:fld>
            <a:endParaRPr/>
          </a:p>
        </p:txBody>
      </p:sp>
      <p:sp>
        <p:nvSpPr>
          <p:cNvPr id="732" name="Google Shape;732;p9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Step 2: </a:t>
            </a:r>
            <a:r>
              <a:rPr lang="en-IN" b="1"/>
              <a:t>Hash buffer initialization</a:t>
            </a:r>
            <a:endParaRPr/>
          </a:p>
        </p:txBody>
      </p:sp>
      <p:sp>
        <p:nvSpPr>
          <p:cNvPr id="738" name="Google Shape;738;p9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Processes each block of 1024 bits from the message using the result from the previous block.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first block?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IN"/>
              <a:t>Uses a Initialization Vector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Store intermediate result for processing the next block in</a:t>
            </a:r>
            <a:r>
              <a:rPr lang="en-IN" i="1"/>
              <a:t> hash buffer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Also holds the final hash digest of the entire processing phase of SHA-512 as the last of these ‘intermediate’ results.</a:t>
            </a:r>
            <a:endParaRPr/>
          </a:p>
        </p:txBody>
      </p:sp>
      <p:sp>
        <p:nvSpPr>
          <p:cNvPr id="739" name="Google Shape;739;p9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75</a:t>
            </a:fld>
            <a:endParaRPr/>
          </a:p>
        </p:txBody>
      </p:sp>
      <p:sp>
        <p:nvSpPr>
          <p:cNvPr id="740" name="Google Shape;740;p9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Initialization vector</a:t>
            </a:r>
            <a:endParaRPr/>
          </a:p>
        </p:txBody>
      </p:sp>
      <p:pic>
        <p:nvPicPr>
          <p:cNvPr id="746" name="Google Shape;746;p9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2558" y="1340768"/>
            <a:ext cx="4397955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97"/>
          <p:cNvSpPr/>
          <p:nvPr/>
        </p:nvSpPr>
        <p:spPr>
          <a:xfrm>
            <a:off x="5148064" y="2276872"/>
            <a:ext cx="331236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IV is initialized with first 64 bits of the fractional parts of the square roots of the first 8 prime numbers (2,3,5,7,11,13,17,19).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9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76</a:t>
            </a:fld>
            <a:endParaRPr/>
          </a:p>
        </p:txBody>
      </p:sp>
      <p:sp>
        <p:nvSpPr>
          <p:cNvPr id="749" name="Google Shape;749;p9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Step 3: </a:t>
            </a:r>
            <a:r>
              <a:rPr lang="en-IN" b="1"/>
              <a:t>Message Processing</a:t>
            </a:r>
            <a:endParaRPr/>
          </a:p>
        </p:txBody>
      </p:sp>
      <p:sp>
        <p:nvSpPr>
          <p:cNvPr id="755" name="Google Shape;755;p9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Message processing is done upon the formatted input by taking one block of 1024 bits at a time.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The actual processing uses: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o"/>
            </a:pPr>
            <a:r>
              <a:rPr lang="en-IN"/>
              <a:t>The 1024 bit block, and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o"/>
            </a:pPr>
            <a:r>
              <a:rPr lang="en-IN"/>
              <a:t>the result from the previous processing.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This part of the SHA-512 algorithm consists of </a:t>
            </a:r>
            <a:r>
              <a:rPr lang="en-IN" u="sng"/>
              <a:t>several ‘Rounds’ and an addition operation.</a:t>
            </a:r>
            <a:endParaRPr u="sng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So, the Message block (1024 bit) is expanded out into ‘Words’ using a ‘message sequencer’.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IN"/>
              <a:t>16 Words to be precise, each of them having a size of 64 bits.</a:t>
            </a: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endParaRPr/>
          </a:p>
        </p:txBody>
      </p:sp>
      <p:sp>
        <p:nvSpPr>
          <p:cNvPr id="756" name="Google Shape;756;p9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77</a:t>
            </a:fld>
            <a:endParaRPr/>
          </a:p>
        </p:txBody>
      </p:sp>
      <p:sp>
        <p:nvSpPr>
          <p:cNvPr id="757" name="Google Shape;757;p9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 b="1"/>
              <a:t>Message processing Rounds</a:t>
            </a:r>
            <a:endParaRPr/>
          </a:p>
        </p:txBody>
      </p:sp>
      <p:sp>
        <p:nvSpPr>
          <p:cNvPr id="763" name="Google Shape;763;p9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Each round takes 3 things: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one Word,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the output of the previous Round,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and a SHA-512 constant.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The first Round uses the Initial Vector (IV)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SHA-512 constants are predetermined values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/>
              <a:t>First 64 bits from the fractional part of the cube roots of the first 80 prime numbers, one for each round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Every round gives an output of 512 bits.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Total rounds = 80 Rounds.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After the 80th Round, its output is simply added to the result of the previous message processing phase to get the final result for this iteration of message processing.</a:t>
            </a:r>
            <a:endParaRPr/>
          </a:p>
        </p:txBody>
      </p:sp>
      <p:sp>
        <p:nvSpPr>
          <p:cNvPr id="764" name="Google Shape;764;p9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78</a:t>
            </a:fld>
            <a:endParaRPr/>
          </a:p>
        </p:txBody>
      </p:sp>
      <p:sp>
        <p:nvSpPr>
          <p:cNvPr id="765" name="Google Shape;765;p9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0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Reading slide</a:t>
            </a:r>
            <a:endParaRPr/>
          </a:p>
        </p:txBody>
      </p:sp>
      <p:sp>
        <p:nvSpPr>
          <p:cNvPr id="771" name="Google Shape;771;p10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772" name="Google Shape;772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1224161"/>
            <a:ext cx="7861300" cy="49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79</a:t>
            </a:fld>
            <a:endParaRPr/>
          </a:p>
        </p:txBody>
      </p:sp>
      <p:sp>
        <p:nvSpPr>
          <p:cNvPr id="774" name="Google Shape;774;p10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Entity Authentication mechanisms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159" name="Google Shape;159;p1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en-IN" b="1"/>
              <a:t>8. Context-Based Authentication</a:t>
            </a:r>
            <a:endParaRPr/>
          </a:p>
          <a:p>
            <a:pPr marL="5080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r>
              <a:rPr lang="en-IN"/>
              <a:t>Risk-based authentication</a:t>
            </a:r>
            <a:endParaRPr/>
          </a:p>
          <a:p>
            <a:pPr marL="5080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r>
              <a:rPr lang="en-IN"/>
              <a:t>Location-based authentication</a:t>
            </a:r>
            <a:endParaRPr/>
          </a:p>
          <a:p>
            <a:pPr marL="5080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r>
              <a:rPr lang="en-IN"/>
              <a:t>Behavioral biometrics (typing patterns, mouse movement)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en-IN" b="1"/>
              <a:t>9. Challenge-Response Authentication</a:t>
            </a:r>
            <a:endParaRPr/>
          </a:p>
          <a:p>
            <a:pPr marL="5080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r>
              <a:rPr lang="en-IN"/>
              <a:t>Challenge-Handshake Authentication Protocol (CHAP)</a:t>
            </a:r>
            <a:endParaRPr/>
          </a:p>
          <a:p>
            <a:pPr marL="5080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r>
              <a:rPr lang="en-IN"/>
              <a:t>One-Time Password (OTP) challenges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en-IN" b="1"/>
              <a:t>10. Passwordless Authentication</a:t>
            </a:r>
            <a:endParaRPr/>
          </a:p>
          <a:p>
            <a:pPr marL="5080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r>
              <a:rPr lang="en-IN"/>
              <a:t>Magic links (sent via email)</a:t>
            </a:r>
            <a:endParaRPr/>
          </a:p>
          <a:p>
            <a:pPr marL="5080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r>
              <a:rPr lang="en-IN"/>
              <a:t>Biometrics</a:t>
            </a:r>
            <a:endParaRPr/>
          </a:p>
          <a:p>
            <a:pPr marL="5080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r>
              <a:rPr lang="en-IN"/>
              <a:t>WebAuthn (FIDO2)</a:t>
            </a:r>
            <a:endParaRPr/>
          </a:p>
          <a:p>
            <a:pPr marL="5080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r>
              <a:rPr lang="en-IN"/>
              <a:t>QR code-based authentication</a:t>
            </a:r>
            <a:endParaRPr/>
          </a:p>
        </p:txBody>
      </p:sp>
      <p:sp>
        <p:nvSpPr>
          <p:cNvPr id="160" name="Google Shape;160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1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1" name="Google Shape;781;p101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2" name="Google Shape;782;p101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3" name="Google Shape;783;p101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4" name="Google Shape;784;p101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5" name="Google Shape;785;p101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6" name="Google Shape;786;p101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7" name="Google Shape;787;p101"/>
          <p:cNvSpPr/>
          <p:nvPr/>
        </p:nvSpPr>
        <p:spPr>
          <a:xfrm>
            <a:off x="228600" y="1143000"/>
            <a:ext cx="8686800" cy="5191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101"/>
          <p:cNvSpPr txBox="1"/>
          <p:nvPr/>
        </p:nvSpPr>
        <p:spPr>
          <a:xfrm>
            <a:off x="1246188" y="762000"/>
            <a:ext cx="558958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Compression function in SHA-512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1538" y="1417638"/>
            <a:ext cx="5173662" cy="5364162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0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80</a:t>
            </a:fld>
            <a:endParaRPr/>
          </a:p>
        </p:txBody>
      </p:sp>
      <p:sp>
        <p:nvSpPr>
          <p:cNvPr id="791" name="Google Shape;791;p10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Simplified compression function</a:t>
            </a:r>
            <a:endParaRPr/>
          </a:p>
        </p:txBody>
      </p:sp>
      <p:sp>
        <p:nvSpPr>
          <p:cNvPr id="797" name="Google Shape;797;p102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798" name="Google Shape;798;p102" descr="https://miro.medium.com/max/700/1*ufCeCy0QsJ9pkzzJr_ERc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626" y="854764"/>
            <a:ext cx="6667500" cy="56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0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81</a:t>
            </a:fld>
            <a:endParaRPr/>
          </a:p>
        </p:txBody>
      </p:sp>
      <p:sp>
        <p:nvSpPr>
          <p:cNvPr id="800" name="Google Shape;800;p10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Step 4 : Output</a:t>
            </a:r>
            <a:endParaRPr/>
          </a:p>
        </p:txBody>
      </p:sp>
      <p:sp>
        <p:nvSpPr>
          <p:cNvPr id="806" name="Google Shape;806;p103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After every block of 1024 bits goes through the message processing phase, the final 512 bit Hash value is generated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So, the intermediate results are all used from each block for processing the next block.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07" name="Google Shape;80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38" y="3443357"/>
            <a:ext cx="8335962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0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82</a:t>
            </a:fld>
            <a:endParaRPr/>
          </a:p>
        </p:txBody>
      </p:sp>
      <p:sp>
        <p:nvSpPr>
          <p:cNvPr id="809" name="Google Shape;809;p10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815" name="Google Shape;815;p10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816" name="Google Shape;816;p104" descr="https://miro.medium.com/max/700/1*Ok__W7O6zD7SbQjdjBCt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260648"/>
            <a:ext cx="8358718" cy="554461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0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83</a:t>
            </a:fld>
            <a:endParaRPr/>
          </a:p>
        </p:txBody>
      </p:sp>
      <p:sp>
        <p:nvSpPr>
          <p:cNvPr id="818" name="Google Shape;818;p10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Blockchain Projects That Use The SHA 512</a:t>
            </a:r>
            <a:endParaRPr/>
          </a:p>
        </p:txBody>
      </p:sp>
      <p:sp>
        <p:nvSpPr>
          <p:cNvPr id="824" name="Google Shape;824;p10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>
                <a:solidFill>
                  <a:schemeClr val="hlink"/>
                </a:solidFill>
                <a:hlinkClick r:id="rId3"/>
              </a:rPr>
              <a:t>Algorithm</a:t>
            </a:r>
            <a:r>
              <a:rPr lang="en-IN" u="sng">
                <a:solidFill>
                  <a:schemeClr val="hlink"/>
                </a:solidFill>
                <a:hlinkClick r:id="rId4"/>
              </a:rPr>
              <a:t>BitShares (BTS)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>
                <a:solidFill>
                  <a:schemeClr val="hlink"/>
                </a:solidFill>
                <a:hlinkClick r:id="rId5"/>
              </a:rPr>
              <a:t>LBRY Credits (LBC)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u="sng">
                <a:solidFill>
                  <a:schemeClr val="hlink"/>
                </a:solidFill>
                <a:hlinkClick r:id="rId6"/>
              </a:rPr>
              <a:t>Kcash (KCASH)</a:t>
            </a: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825" name="Google Shape;825;p10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84</a:t>
            </a:fld>
            <a:endParaRPr/>
          </a:p>
        </p:txBody>
      </p:sp>
      <p:sp>
        <p:nvSpPr>
          <p:cNvPr id="826" name="Google Shape;826;p10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 b="1"/>
              <a:t>Non-Blockchain Applications For SHA-512</a:t>
            </a:r>
            <a:br>
              <a:rPr lang="en-IN" b="1"/>
            </a:br>
            <a:endParaRPr/>
          </a:p>
        </p:txBody>
      </p:sp>
      <p:sp>
        <p:nvSpPr>
          <p:cNvPr id="832" name="Google Shape;832;p10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SHA-512 was used to authenticate archival video from the International Criminal Tribunal of the Rwandan genocide.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 Unix and Linux vendors use both SHA-256 and SHA-512 for secure password hashing.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An email suppression list solution called OPTIZMO </a:t>
            </a:r>
            <a:r>
              <a:rPr lang="en-IN" u="sng">
                <a:solidFill>
                  <a:schemeClr val="hlink"/>
                </a:solidFill>
                <a:hlinkClick r:id="rId3"/>
              </a:rPr>
              <a:t>provides the storage and distribution</a:t>
            </a:r>
            <a:r>
              <a:rPr lang="en-IN"/>
              <a:t> of SHA-512 hashed email addresses for major clients such as Salesforce, LendingTree, Hotwire, and eharmony.</a:t>
            </a: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833" name="Google Shape;833;p10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85</a:t>
            </a:fld>
            <a:endParaRPr/>
          </a:p>
        </p:txBody>
      </p:sp>
      <p:sp>
        <p:nvSpPr>
          <p:cNvPr id="834" name="Google Shape;834;p10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SHA 512</a:t>
            </a:r>
            <a:endParaRPr/>
          </a:p>
        </p:txBody>
      </p:sp>
      <p:sp>
        <p:nvSpPr>
          <p:cNvPr id="840" name="Google Shape;840;p10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There are no known attacks against SHA-512, not against </a:t>
            </a:r>
            <a:r>
              <a:rPr lang="en-IN" b="1"/>
              <a:t>collision resistance</a:t>
            </a:r>
            <a:r>
              <a:rPr lang="en-IN"/>
              <a:t> and certainly not against first or second preimage resistance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b="1"/>
              <a:t>Doesn't have any known vulnerabilities that make it insecure and it has not been “broken” unlike some other popular hashing algorithms</a:t>
            </a:r>
            <a:r>
              <a:rPr lang="en-IN"/>
              <a:t>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SHA-512 is faster than SHA-256.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Technically speaking </a:t>
            </a:r>
            <a:r>
              <a:rPr lang="en-IN" b="1"/>
              <a:t>SHA512 password hashes are not cracked or decrypted</a:t>
            </a:r>
            <a:r>
              <a:rPr lang="en-IN"/>
              <a:t> . </a:t>
            </a:r>
            <a:endParaRPr/>
          </a:p>
        </p:txBody>
      </p:sp>
      <p:sp>
        <p:nvSpPr>
          <p:cNvPr id="841" name="Google Shape;841;p10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86</a:t>
            </a:fld>
            <a:endParaRPr/>
          </a:p>
        </p:txBody>
      </p:sp>
      <p:sp>
        <p:nvSpPr>
          <p:cNvPr id="842" name="Google Shape;842;p10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HMAC- Hash based message authentication code</a:t>
            </a:r>
            <a:endParaRPr/>
          </a:p>
        </p:txBody>
      </p:sp>
      <p:sp>
        <p:nvSpPr>
          <p:cNvPr id="848" name="Google Shape;848;p10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lvl="0" indent="-1346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uses a hash function in combination with a secret key.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Used to verify the integrity and authenticity of a message.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•HMACs are almost similar to digital signatures.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They both enforce integrity and authenticity.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They both use cryptography keys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o"/>
            </a:pPr>
            <a:r>
              <a:rPr lang="en-IN"/>
              <a:t>And they both employ hash functions.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/>
              <a:t>•The main difference is that digital signatures use asymmetric keys, while HMACs use symmetric keys (no public key)</a:t>
            </a:r>
            <a:endParaRPr/>
          </a:p>
        </p:txBody>
      </p:sp>
      <p:sp>
        <p:nvSpPr>
          <p:cNvPr id="849" name="Google Shape;849;p10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87</a:t>
            </a:fld>
            <a:endParaRPr/>
          </a:p>
        </p:txBody>
      </p:sp>
      <p:sp>
        <p:nvSpPr>
          <p:cNvPr id="850" name="Google Shape;850;p10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HMAC working</a:t>
            </a:r>
            <a:endParaRPr/>
          </a:p>
        </p:txBody>
      </p:sp>
      <p:sp>
        <p:nvSpPr>
          <p:cNvPr id="856" name="Google Shape;856;p10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A message M: N blocks of length </a:t>
            </a:r>
            <a:r>
              <a:rPr lang="en-IN" i="1"/>
              <a:t>b</a:t>
            </a:r>
            <a:r>
              <a:rPr lang="en-IN"/>
              <a:t> bits.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Padding: An input signature is padded to the left of the message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Padded message is passed as input to a hash function which gives a temporary message digest: MD’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MD’ again is appended to an output signature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MD’+ o/p signature is processed with a hash function again to get final message digest MD. </a:t>
            </a:r>
            <a:endParaRPr/>
          </a:p>
        </p:txBody>
      </p:sp>
      <p:sp>
        <p:nvSpPr>
          <p:cNvPr id="857" name="Google Shape;857;p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88</a:t>
            </a:fld>
            <a:endParaRPr/>
          </a:p>
        </p:txBody>
      </p:sp>
      <p:sp>
        <p:nvSpPr>
          <p:cNvPr id="858" name="Google Shape;858;p10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HMAC working</a:t>
            </a:r>
            <a:endParaRPr/>
          </a:p>
        </p:txBody>
      </p:sp>
      <p:sp>
        <p:nvSpPr>
          <p:cNvPr id="864" name="Google Shape;864;p11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IN"/>
              <a:t>The message is divided into N blocks, each of b bits. 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IN"/>
              <a:t>The secret key is left-padded with 0’s to create a b-bit key. </a:t>
            </a:r>
            <a:r>
              <a:rPr lang="en-IN" sz="2100"/>
              <a:t>Recommendation:  secret key (before padding) should be longer than n bits, where n is the size of the HMAC. 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IN"/>
              <a:t>The result of step 2 is exclusive-ored with a constant called ipad (input pad) to create a b-bit block. The value of ipad is the b/8 repetition of the sequence 00110110 (36 in hexadecimal). 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IN"/>
              <a:t>The resulting block is prepended to the N-block message. The result is N + 1 blocks. 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IN"/>
              <a:t>The result of step 4 is hashed to create an n-bit digest. We call the digest the intermediate HMAC</a:t>
            </a:r>
            <a:endParaRPr/>
          </a:p>
        </p:txBody>
      </p:sp>
      <p:sp>
        <p:nvSpPr>
          <p:cNvPr id="865" name="Google Shape;865;p1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89</a:t>
            </a:fld>
            <a:endParaRPr/>
          </a:p>
        </p:txBody>
      </p:sp>
      <p:sp>
        <p:nvSpPr>
          <p:cNvPr id="866" name="Google Shape;866;p1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Message Authentication </a:t>
            </a:r>
            <a:br>
              <a:rPr lang="en-IN"/>
            </a:br>
            <a:r>
              <a:rPr lang="en-IN"/>
              <a:t>Techniques</a:t>
            </a: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Encryption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Hash based methods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</a:pPr>
            <a:r>
              <a:rPr lang="en-IN">
                <a:solidFill>
                  <a:srgbClr val="A5A5A5"/>
                </a:solidFill>
              </a:rPr>
              <a:t>MAC</a:t>
            </a:r>
            <a:r>
              <a:rPr lang="en-IN"/>
              <a:t>, HMAC, </a:t>
            </a:r>
            <a:r>
              <a:rPr lang="en-IN">
                <a:solidFill>
                  <a:srgbClr val="A5A5A5"/>
                </a:solidFill>
              </a:rPr>
              <a:t>DAA</a:t>
            </a:r>
            <a:r>
              <a:rPr lang="en-IN"/>
              <a:t>, SHA</a:t>
            </a:r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1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HMAC working</a:t>
            </a:r>
            <a:endParaRPr/>
          </a:p>
        </p:txBody>
      </p:sp>
      <p:sp>
        <p:nvSpPr>
          <p:cNvPr id="872" name="Google Shape;872;p111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 startAt="6"/>
            </a:pPr>
            <a:r>
              <a:rPr lang="en-IN"/>
              <a:t>The intermediate n-bit HMAC is left padded with 0s to make a b-bit block. 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 startAt="6"/>
            </a:pPr>
            <a:r>
              <a:rPr lang="en-IN"/>
              <a:t>Steps 2 and 3 are repeated by a different constant opad (output pad). The value of opad is the b/8 repetition of the sequence 01011100 (5C in hexadecimal). 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 startAt="6"/>
            </a:pPr>
            <a:r>
              <a:rPr lang="en-IN"/>
              <a:t>The result of step 7 is prepended to the block of step 6. </a:t>
            </a:r>
            <a:endParaRPr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 startAt="6"/>
            </a:pPr>
            <a:r>
              <a:rPr lang="en-IN"/>
              <a:t>The result of step 8 is hashed with the same hashing algorithm to create the final n-bit HMAC.</a:t>
            </a:r>
            <a:endParaRPr/>
          </a:p>
        </p:txBody>
      </p:sp>
      <p:sp>
        <p:nvSpPr>
          <p:cNvPr id="873" name="Google Shape;873;p1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90</a:t>
            </a:fld>
            <a:endParaRPr/>
          </a:p>
        </p:txBody>
      </p:sp>
      <p:sp>
        <p:nvSpPr>
          <p:cNvPr id="874" name="Google Shape;874;p1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HMAC structure</a:t>
            </a:r>
            <a:endParaRPr/>
          </a:p>
        </p:txBody>
      </p:sp>
      <p:pic>
        <p:nvPicPr>
          <p:cNvPr id="880" name="Google Shape;880;p112" descr="1 Structure of HMAC Which implement the function: HMAC k = Hash [ ( K +...  |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95" y="1326915"/>
            <a:ext cx="3676650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2"/>
          <p:cNvSpPr txBox="1"/>
          <p:nvPr/>
        </p:nvSpPr>
        <p:spPr>
          <a:xfrm>
            <a:off x="4134679" y="825913"/>
            <a:ext cx="4581940" cy="252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: Hashing function, </a:t>
            </a:r>
            <a:b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: original message </a:t>
            </a:r>
            <a:b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and So : input and output </a:t>
            </a:r>
            <a:b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Yi : the ith block in original message M, where i ranges from [1, L) </a:t>
            </a:r>
            <a:b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 : number of blocks in M </a:t>
            </a:r>
            <a:b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: secret key used for hashing </a:t>
            </a:r>
            <a:b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 : initial vector (some constant) 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112" descr="https://media.geeksforgeeks.org/wp-content/uploads/1111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3845" y="3579578"/>
            <a:ext cx="5360642" cy="27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91</a:t>
            </a:fld>
            <a:endParaRPr/>
          </a:p>
        </p:txBody>
      </p:sp>
      <p:sp>
        <p:nvSpPr>
          <p:cNvPr id="884" name="Google Shape;884;p1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890" name="Google Shape;890;p1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260648"/>
            <a:ext cx="8280920" cy="5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1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1-</a:t>
            </a:r>
            <a:fld id="{00000000-1234-1234-1234-123412341234}" type="slidenum">
              <a:rPr lang="en-IN"/>
              <a:t>92</a:t>
            </a:fld>
            <a:endParaRPr/>
          </a:p>
        </p:txBody>
      </p:sp>
      <p:sp>
        <p:nvSpPr>
          <p:cNvPr id="892" name="Google Shape;892;p11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4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898" name="Google Shape;898;p114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899" name="Google Shape;899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50" y="695325"/>
            <a:ext cx="7734300" cy="54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93</a:t>
            </a:fld>
            <a:endParaRPr/>
          </a:p>
        </p:txBody>
      </p:sp>
      <p:sp>
        <p:nvSpPr>
          <p:cNvPr id="901" name="Google Shape;901;p1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HMAC Security</a:t>
            </a:r>
            <a:endParaRPr/>
          </a:p>
        </p:txBody>
      </p:sp>
      <p:sp>
        <p:nvSpPr>
          <p:cNvPr id="907" name="Google Shape;907;p115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Security depends on the cryptographic strength of the underlying hash function 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It is much harder to launch successful collision attacks on HMAC because of secret key</a:t>
            </a:r>
            <a:endParaRPr/>
          </a:p>
        </p:txBody>
      </p:sp>
      <p:sp>
        <p:nvSpPr>
          <p:cNvPr id="908" name="Google Shape;908;p1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94</a:t>
            </a:fld>
            <a:endParaRPr/>
          </a:p>
        </p:txBody>
      </p:sp>
      <p:sp>
        <p:nvSpPr>
          <p:cNvPr id="909" name="Google Shape;909;p1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6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MAC</a:t>
            </a:r>
            <a:endParaRPr/>
          </a:p>
        </p:txBody>
      </p:sp>
      <p:sp>
        <p:nvSpPr>
          <p:cNvPr id="915" name="Google Shape;915;p116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916" name="Google Shape;916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275" y="993912"/>
            <a:ext cx="7791450" cy="5025887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95</a:t>
            </a:fld>
            <a:endParaRPr/>
          </a:p>
        </p:txBody>
      </p:sp>
      <p:sp>
        <p:nvSpPr>
          <p:cNvPr id="918" name="Google Shape;918;p1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924" name="Google Shape;924;p117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925" name="Google Shape;925;p117" descr="MAC.sv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548680"/>
            <a:ext cx="8064896" cy="5263877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96</a:t>
            </a:fld>
            <a:endParaRPr/>
          </a:p>
        </p:txBody>
      </p:sp>
      <p:sp>
        <p:nvSpPr>
          <p:cNvPr id="927" name="Google Shape;927;p1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933" name="Google Shape;933;p118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934" name="Google Shape;934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963" y="271133"/>
            <a:ext cx="7977509" cy="5929642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97</a:t>
            </a:fld>
            <a:endParaRPr/>
          </a:p>
        </p:txBody>
      </p:sp>
      <p:sp>
        <p:nvSpPr>
          <p:cNvPr id="936" name="Google Shape;936;p1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942" name="Google Shape;942;p119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943" name="Google Shape;943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125" y="332656"/>
            <a:ext cx="79057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98</a:t>
            </a:fld>
            <a:endParaRPr/>
          </a:p>
        </p:txBody>
      </p:sp>
      <p:sp>
        <p:nvSpPr>
          <p:cNvPr id="945" name="Google Shape;945;p1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20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</a:pPr>
            <a:r>
              <a:rPr lang="en-IN"/>
              <a:t>Message Authentication Code</a:t>
            </a:r>
            <a:endParaRPr/>
          </a:p>
        </p:txBody>
      </p:sp>
      <p:sp>
        <p:nvSpPr>
          <p:cNvPr id="951" name="Google Shape;951;p120"/>
          <p:cNvSpPr txBox="1">
            <a:spLocks noGrp="1"/>
          </p:cNvSpPr>
          <p:nvPr>
            <p:ph type="body"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To realize and construct MAC algorithms, two different cryptographic primitives are used.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MACs can be implemented using cryptographic hash functions or using symmetric block ciphers.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Cryptographic hash functions-HMAC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/>
              <a:t>Symmetric block ciphers–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Data Authentication Algorithm,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IN"/>
              <a:t>Cipher based Message Authentication Code (CMAC)</a:t>
            </a:r>
            <a:endParaRPr/>
          </a:p>
          <a:p>
            <a:pPr marL="1200150" lvl="2" indent="-13716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en-IN"/>
              <a:t>CBC–MAC(it used AES)and</a:t>
            </a:r>
            <a:endParaRPr/>
          </a:p>
          <a:p>
            <a:pPr marL="1200150" lvl="2" indent="-13716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en-IN"/>
              <a:t>variant of CBC –MAC is CMAC (AES+tripleDES)</a:t>
            </a: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952" name="Google Shape;952;p1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IN"/>
              <a:t>99</a:t>
            </a:fld>
            <a:endParaRPr/>
          </a:p>
        </p:txBody>
      </p:sp>
      <p:sp>
        <p:nvSpPr>
          <p:cNvPr id="953" name="Google Shape;953;p1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Ms. Swati Mali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9144</Words>
  <Application>Microsoft Office PowerPoint</Application>
  <PresentationFormat>On-screen Show (4:3)</PresentationFormat>
  <Paragraphs>1347</Paragraphs>
  <Slides>194</Slides>
  <Notes>194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203" baseType="lpstr">
      <vt:lpstr>Arial</vt:lpstr>
      <vt:lpstr>Courier New</vt:lpstr>
      <vt:lpstr>Marcellus</vt:lpstr>
      <vt:lpstr>Fira Sans</vt:lpstr>
      <vt:lpstr>Noto Sans Symbols</vt:lpstr>
      <vt:lpstr>Times New Roman</vt:lpstr>
      <vt:lpstr>Tahoma</vt:lpstr>
      <vt:lpstr>Calibri</vt:lpstr>
      <vt:lpstr>2_Custom Design</vt:lpstr>
      <vt:lpstr>Message Authentication and  Digital Signatures</vt:lpstr>
      <vt:lpstr>Message</vt:lpstr>
      <vt:lpstr>Authentication</vt:lpstr>
      <vt:lpstr>Message Authentication</vt:lpstr>
      <vt:lpstr>Authentication mechanisms</vt:lpstr>
      <vt:lpstr>Entity Authentication mechanisms</vt:lpstr>
      <vt:lpstr>Entity Authentication mechanisms </vt:lpstr>
      <vt:lpstr>Entity Authentication mechanisms </vt:lpstr>
      <vt:lpstr>Message Authentication  Techniques</vt:lpstr>
      <vt:lpstr>Outline</vt:lpstr>
      <vt:lpstr>Symmetric Encryption for message Authentication</vt:lpstr>
      <vt:lpstr>Asymmetric Encryption for message Authentication</vt:lpstr>
      <vt:lpstr>Let’s analyze</vt:lpstr>
      <vt:lpstr>PowerPoint Presentation</vt:lpstr>
      <vt:lpstr>PowerPoint Presentation</vt:lpstr>
      <vt:lpstr>Hash functions</vt:lpstr>
      <vt:lpstr>Hash Function</vt:lpstr>
      <vt:lpstr>Hash Function</vt:lpstr>
      <vt:lpstr>Hash function examples</vt:lpstr>
      <vt:lpstr>Flaws? </vt:lpstr>
      <vt:lpstr>Hash Algorithm</vt:lpstr>
      <vt:lpstr>What is a hash function? </vt:lpstr>
      <vt:lpstr>Hash Function Properties</vt:lpstr>
      <vt:lpstr>Hash Function</vt:lpstr>
      <vt:lpstr>Hash Function</vt:lpstr>
      <vt:lpstr>PowerPoint Presentation</vt:lpstr>
      <vt:lpstr>Hash Function</vt:lpstr>
      <vt:lpstr>Cryptographic Hash Function properties</vt:lpstr>
      <vt:lpstr>Cryptographic Hash Function Criteria</vt:lpstr>
      <vt:lpstr>Checking message integrity</vt:lpstr>
      <vt:lpstr>Properties of a Hash Function</vt:lpstr>
      <vt:lpstr>1. Preimage Resistance </vt:lpstr>
      <vt:lpstr>Preimage Resistance</vt:lpstr>
      <vt:lpstr>Preimage Resistance</vt:lpstr>
      <vt:lpstr>2. Second Preimage Resistance </vt:lpstr>
      <vt:lpstr>2. Second Preimage Resistance </vt:lpstr>
      <vt:lpstr>Second preimage resistance</vt:lpstr>
      <vt:lpstr>3. Collision resistance </vt:lpstr>
      <vt:lpstr>PowerPoint Presentation</vt:lpstr>
      <vt:lpstr>Summary</vt:lpstr>
      <vt:lpstr>PowerPoint Presentation</vt:lpstr>
      <vt:lpstr>Relationship among hash function properties</vt:lpstr>
      <vt:lpstr>Hash Function Attacks</vt:lpstr>
      <vt:lpstr>How Does a Hash Function Attack Occur?</vt:lpstr>
      <vt:lpstr>Birthday Attacks</vt:lpstr>
      <vt:lpstr>Birthday Problems</vt:lpstr>
      <vt:lpstr>Birthday Problems</vt:lpstr>
      <vt:lpstr>Hash with authentication and confidentiality</vt:lpstr>
      <vt:lpstr>Hash with authentication and NO confidentiality</vt:lpstr>
      <vt:lpstr>Hash with authentication and NO confidentiality</vt:lpstr>
      <vt:lpstr>PowerPoint Presentation</vt:lpstr>
      <vt:lpstr>Hash with authentication and NO confidentiality</vt:lpstr>
      <vt:lpstr>Hash with authentication and NO confidentiality</vt:lpstr>
      <vt:lpstr>Hash with authentication and confidentiality</vt:lpstr>
      <vt:lpstr>Hash with authentication and confidentiality</vt:lpstr>
      <vt:lpstr>Message integrity</vt:lpstr>
      <vt:lpstr>Types of Cryptographic Hash Functions</vt:lpstr>
      <vt:lpstr>Hash Function Structure</vt:lpstr>
      <vt:lpstr>Simple hash function</vt:lpstr>
      <vt:lpstr>One way hash function</vt:lpstr>
      <vt:lpstr>Hash function families</vt:lpstr>
      <vt:lpstr>Hash function families</vt:lpstr>
      <vt:lpstr>MD Family</vt:lpstr>
      <vt:lpstr>SHA versions</vt:lpstr>
      <vt:lpstr>Why need of a new hash standard?</vt:lpstr>
      <vt:lpstr>Secure Hash Algorithm- SHA</vt:lpstr>
      <vt:lpstr>Secure Hash Algorithm- SHA</vt:lpstr>
      <vt:lpstr>History-Secure Hash Algorithm- SHA</vt:lpstr>
      <vt:lpstr>Features of SHA-512</vt:lpstr>
      <vt:lpstr>SHA 512 working</vt:lpstr>
      <vt:lpstr>SHA-512 stages</vt:lpstr>
      <vt:lpstr>Input formatting</vt:lpstr>
      <vt:lpstr>Input formatting:Padding </vt:lpstr>
      <vt:lpstr>PowerPoint Presentation</vt:lpstr>
      <vt:lpstr>Step 2: Hash buffer initialization</vt:lpstr>
      <vt:lpstr>Initialization vector</vt:lpstr>
      <vt:lpstr>Step 3: Message Processing</vt:lpstr>
      <vt:lpstr>Message processing Rounds</vt:lpstr>
      <vt:lpstr>Reading slide</vt:lpstr>
      <vt:lpstr>PowerPoint Presentation</vt:lpstr>
      <vt:lpstr>Simplified compression function</vt:lpstr>
      <vt:lpstr>Step 4 : Output</vt:lpstr>
      <vt:lpstr>PowerPoint Presentation</vt:lpstr>
      <vt:lpstr>Blockchain Projects That Use The SHA 512</vt:lpstr>
      <vt:lpstr>Non-Blockchain Applications For SHA-512 </vt:lpstr>
      <vt:lpstr>SHA 512</vt:lpstr>
      <vt:lpstr>HMAC- Hash based message authentication code</vt:lpstr>
      <vt:lpstr>HMAC working</vt:lpstr>
      <vt:lpstr>HMAC working</vt:lpstr>
      <vt:lpstr>HMAC working</vt:lpstr>
      <vt:lpstr>HMAC structure</vt:lpstr>
      <vt:lpstr>PowerPoint Presentation</vt:lpstr>
      <vt:lpstr>PowerPoint Presentation</vt:lpstr>
      <vt:lpstr>HMAC Security</vt:lpstr>
      <vt:lpstr>MAC</vt:lpstr>
      <vt:lpstr>PowerPoint Presentation</vt:lpstr>
      <vt:lpstr>PowerPoint Presentation</vt:lpstr>
      <vt:lpstr>PowerPoint Presentation</vt:lpstr>
      <vt:lpstr>Message Authentication Code</vt:lpstr>
      <vt:lpstr>MAC Based on block ciphers</vt:lpstr>
      <vt:lpstr>DAA</vt:lpstr>
      <vt:lpstr>PowerPoint Presentation</vt:lpstr>
      <vt:lpstr>Digital Authentication Algo (DAA) working</vt:lpstr>
      <vt:lpstr>DAA</vt:lpstr>
      <vt:lpstr>Reading Assignment</vt:lpstr>
      <vt:lpstr>MD5</vt:lpstr>
      <vt:lpstr>MD5</vt:lpstr>
      <vt:lpstr>MD 5 working</vt:lpstr>
      <vt:lpstr>MD5 Working</vt:lpstr>
      <vt:lpstr>MD 5 working</vt:lpstr>
      <vt:lpstr>MD 5 working</vt:lpstr>
      <vt:lpstr>PowerPoint Presentation</vt:lpstr>
      <vt:lpstr>The MD5 Compression Function</vt:lpstr>
      <vt:lpstr>MD 5 security</vt:lpstr>
      <vt:lpstr>MD 5 strengths</vt:lpstr>
      <vt:lpstr>Applications for Hash Functions</vt:lpstr>
      <vt:lpstr>Reading: How Secure are Hash Functions?</vt:lpstr>
      <vt:lpstr>Current State of Hash Functions</vt:lpstr>
      <vt:lpstr>References</vt:lpstr>
      <vt:lpstr>Public Key Infrastructures</vt:lpstr>
      <vt:lpstr>PKI duties</vt:lpstr>
      <vt:lpstr>PKI hierarchical trust model</vt:lpstr>
      <vt:lpstr>PowerPoint Presentation</vt:lpstr>
      <vt:lpstr>Example.. contd</vt:lpstr>
      <vt:lpstr>PKI Mesh Model</vt:lpstr>
      <vt:lpstr>Example 2</vt:lpstr>
      <vt:lpstr>x.509 authentication service</vt:lpstr>
      <vt:lpstr>X.509</vt:lpstr>
      <vt:lpstr>Digital Certificates</vt:lpstr>
      <vt:lpstr>X.509 Certificates</vt:lpstr>
      <vt:lpstr>Key Components of X.509</vt:lpstr>
      <vt:lpstr>X.509 certificate format</vt:lpstr>
      <vt:lpstr>PowerPoint Presentation</vt:lpstr>
      <vt:lpstr>Certificate revocation list format</vt:lpstr>
      <vt:lpstr>Reasons of certificate revocation</vt:lpstr>
      <vt:lpstr>How CRLs Work?</vt:lpstr>
      <vt:lpstr>Why CRLs Are Important?</vt:lpstr>
      <vt:lpstr>Trust in the X.509 Infrastructure</vt:lpstr>
      <vt:lpstr>Applications of X.509 Infrastructure</vt:lpstr>
      <vt:lpstr>Challenges and Considerations in X.509</vt:lpstr>
      <vt:lpstr>Future of X.509 Infrastructure</vt:lpstr>
      <vt:lpstr>Digital Signature</vt:lpstr>
      <vt:lpstr>Digital Signature</vt:lpstr>
      <vt:lpstr>Digital signatures</vt:lpstr>
      <vt:lpstr>Digital signature process</vt:lpstr>
      <vt:lpstr>Sign and verify</vt:lpstr>
      <vt:lpstr>Keys and digital signatures</vt:lpstr>
      <vt:lpstr>What if we use symmetric key cryptography?</vt:lpstr>
      <vt:lpstr>Signing digest</vt:lpstr>
      <vt:lpstr>Trusted centre for nonrepudiation</vt:lpstr>
      <vt:lpstr>Confidentiality and Digital Signatures</vt:lpstr>
      <vt:lpstr>Key benefits</vt:lpstr>
      <vt:lpstr>PowerPoint Presentation</vt:lpstr>
      <vt:lpstr>PowerPoint Presentation</vt:lpstr>
      <vt:lpstr>Cryptographic services and digital certificates</vt:lpstr>
      <vt:lpstr>What Digital signatures cant achieve? </vt:lpstr>
      <vt:lpstr>Applications</vt:lpstr>
      <vt:lpstr>Digital Signature vs Digital Certificate</vt:lpstr>
      <vt:lpstr>PowerPoint Presentation</vt:lpstr>
      <vt:lpstr>PowerPoint Presentation</vt:lpstr>
      <vt:lpstr>Digital Signature Standard (DSS)</vt:lpstr>
      <vt:lpstr>Digital Signature Standard (DSS)</vt:lpstr>
      <vt:lpstr>DSS scheme general idea</vt:lpstr>
      <vt:lpstr>Sign and Verify in DSS</vt:lpstr>
      <vt:lpstr>DSS process</vt:lpstr>
      <vt:lpstr>Reading:Key Generation in DSS</vt:lpstr>
      <vt:lpstr>Signing in DSS</vt:lpstr>
      <vt:lpstr>Verifying in DSS</vt:lpstr>
      <vt:lpstr>PowerPoint Presentation</vt:lpstr>
      <vt:lpstr>PowerPoint Presentation</vt:lpstr>
      <vt:lpstr>Undeniable Digital Signatures</vt:lpstr>
      <vt:lpstr>Kerberos</vt:lpstr>
      <vt:lpstr>Kerberos</vt:lpstr>
      <vt:lpstr>PowerPoint Presentation</vt:lpstr>
      <vt:lpstr>PowerPoint Presentation</vt:lpstr>
      <vt:lpstr>Terms</vt:lpstr>
      <vt:lpstr>Kerberos working</vt:lpstr>
      <vt:lpstr>Kerberos working</vt:lpstr>
      <vt:lpstr>Kerberos working</vt:lpstr>
      <vt:lpstr>Kerberos working</vt:lpstr>
      <vt:lpstr>PowerPoint Presentation</vt:lpstr>
      <vt:lpstr>PowerPoint Presentation</vt:lpstr>
      <vt:lpstr>Kerberos Example</vt:lpstr>
      <vt:lpstr>Reading: Kerberos versions</vt:lpstr>
      <vt:lpstr>Kerberos</vt:lpstr>
      <vt:lpstr>Kerberos</vt:lpstr>
      <vt:lpstr>PowerPoint Presentation</vt:lpstr>
      <vt:lpstr>Reading: Client authentication</vt:lpstr>
      <vt:lpstr>Reading: Client Service Authorization</vt:lpstr>
      <vt:lpstr>Reading: Client Service Request</vt:lpstr>
      <vt:lpstr>Advantages of Kerberos</vt:lpstr>
      <vt:lpstr>Drawbacks and limitations</vt:lpstr>
      <vt:lpstr>Reading: Can Kerberos Be Hacked?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Message Authentication and  Digital Signatures</dc:title>
  <dc:creator>Swati Mali</dc:creator>
  <cp:lastModifiedBy>Swati</cp:lastModifiedBy>
  <cp:revision>4</cp:revision>
  <dcterms:created xsi:type="dcterms:W3CDTF">2021-02-11T03:47:51Z</dcterms:created>
  <dcterms:modified xsi:type="dcterms:W3CDTF">2025-11-11T04:41:48Z</dcterms:modified>
</cp:coreProperties>
</file>